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72" r:id="rId2"/>
    <p:sldId id="273" r:id="rId3"/>
    <p:sldId id="274" r:id="rId4"/>
    <p:sldId id="289" r:id="rId5"/>
    <p:sldId id="275" r:id="rId6"/>
    <p:sldId id="276" r:id="rId7"/>
    <p:sldId id="277" r:id="rId8"/>
    <p:sldId id="278" r:id="rId9"/>
    <p:sldId id="279" r:id="rId10"/>
    <p:sldId id="280" r:id="rId11"/>
    <p:sldId id="281" r:id="rId12"/>
    <p:sldId id="282" r:id="rId13"/>
    <p:sldId id="283" r:id="rId14"/>
    <p:sldId id="284" r:id="rId15"/>
    <p:sldId id="285" r:id="rId16"/>
    <p:sldId id="287" r:id="rId17"/>
    <p:sldId id="288" r:id="rId18"/>
    <p:sldId id="290" r:id="rId19"/>
    <p:sldId id="291" r:id="rId20"/>
    <p:sldId id="292" r:id="rId21"/>
    <p:sldId id="293" r:id="rId22"/>
    <p:sldId id="294"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BAA1D9-26A4-48AF-AB7F-218E96C3EFDB}" type="datetimeFigureOut">
              <a:rPr lang="en-US" smtClean="0"/>
              <a:t>12/16/2019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دانشگاه علوم پزشکی کرمانشاه 1397</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CBD125-B983-453C-8545-BAC4729C4868}" type="slidenum">
              <a:rPr lang="en-US" smtClean="0"/>
              <a:t>‹#›</a:t>
            </a:fld>
            <a:endParaRPr lang="en-US"/>
          </a:p>
        </p:txBody>
      </p:sp>
    </p:spTree>
    <p:extLst>
      <p:ext uri="{BB962C8B-B14F-4D97-AF65-F5344CB8AC3E}">
        <p14:creationId xmlns:p14="http://schemas.microsoft.com/office/powerpoint/2010/main" val="21550731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smtClean="0"/>
              <a:t>دانشگاه علوم پزشکی کرمانشاه 1397</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655D70-B2AA-4DA3-B8DE-94DC087715A7}" type="datetime1">
              <a:rPr lang="en-US" smtClean="0"/>
              <a:t>12/16/2019</a:t>
            </a:fld>
            <a:endParaRPr lang="en-US"/>
          </a:p>
        </p:txBody>
      </p:sp>
      <p:sp>
        <p:nvSpPr>
          <p:cNvPr id="19" name="Footer Placeholder 18"/>
          <p:cNvSpPr>
            <a:spLocks noGrp="1"/>
          </p:cNvSpPr>
          <p:nvPr>
            <p:ph type="ftr" sz="quarter" idx="11"/>
          </p:nvPr>
        </p:nvSpPr>
        <p:spPr/>
        <p:txBody>
          <a:bodyPr/>
          <a:lstStyle/>
          <a:p>
            <a:r>
              <a:rPr lang="fa-IR" smtClean="0"/>
              <a:t>دانشگاه علوم پزشکی کرمانشاه 1397</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3645C-993D-4B24-AD7B-64ABD4543BF8}" type="datetime1">
              <a:rPr lang="en-US" smtClean="0"/>
              <a:t>12/16/2019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3BAD39-74FC-42DF-BBDC-7DA1E9336427}" type="datetime1">
              <a:rPr lang="en-US" smtClean="0"/>
              <a:t>12/16/2019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6F96F-2637-48CA-87B1-08F1E4245D89}" type="datetime1">
              <a:rPr lang="en-US" smtClean="0"/>
              <a:t>12/16/2019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BFBEB06E-0754-4BBC-8169-EF1920FF68E5}" type="datetime1">
              <a:rPr lang="en-US" smtClean="0"/>
              <a:t>12/16/2019</a:t>
            </a:fld>
            <a:endParaRPr lang="en-US"/>
          </a:p>
        </p:txBody>
      </p:sp>
      <p:sp>
        <p:nvSpPr>
          <p:cNvPr id="5" name="Footer Placeholder 4"/>
          <p:cNvSpPr>
            <a:spLocks noGrp="1"/>
          </p:cNvSpPr>
          <p:nvPr>
            <p:ph type="ftr" sz="quarter" idx="11"/>
          </p:nvPr>
        </p:nvSpPr>
        <p:spPr/>
        <p:txBody>
          <a:bodyPr/>
          <a:lstStyle/>
          <a:p>
            <a:r>
              <a:rPr lang="fa-IR" smtClean="0"/>
              <a:t>دانشگاه علوم پزشکی کرمانشاه 1397</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7FFA5A-DAA0-4CF4-AB41-EA1FF30CD2D1}" type="datetime1">
              <a:rPr lang="en-US" smtClean="0"/>
              <a:t>12/16/2019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0D3444-8856-4186-9DFC-1C999BECED8C}" type="datetime1">
              <a:rPr lang="en-US" smtClean="0"/>
              <a:t>12/16/2019</a:t>
            </a:fld>
            <a:endParaRPr lang="en-US"/>
          </a:p>
        </p:txBody>
      </p:sp>
      <p:sp>
        <p:nvSpPr>
          <p:cNvPr id="8" name="Footer Placeholder 7"/>
          <p:cNvSpPr>
            <a:spLocks noGrp="1"/>
          </p:cNvSpPr>
          <p:nvPr>
            <p:ph type="ftr" sz="quarter" idx="11"/>
          </p:nvPr>
        </p:nvSpPr>
        <p:spPr/>
        <p:txBody>
          <a:bodyPr/>
          <a:lstStyle/>
          <a:p>
            <a:r>
              <a:rPr lang="fa-IR" smtClean="0"/>
              <a:t>دانشگاه علوم پزشکی کرمانشاه 1397</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02D8F6-DF10-48BE-AF94-02D40C71660B}" type="datetime1">
              <a:rPr lang="en-US" smtClean="0"/>
              <a:t>12/16/2019</a:t>
            </a:fld>
            <a:endParaRPr lang="en-US"/>
          </a:p>
        </p:txBody>
      </p:sp>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ABE1-D190-466F-9488-FBE336BF46B2}" type="datetime1">
              <a:rPr lang="en-US" smtClean="0"/>
              <a:t>12/16/2019</a:t>
            </a:fld>
            <a:endParaRPr lang="en-US"/>
          </a:p>
        </p:txBody>
      </p:sp>
      <p:sp>
        <p:nvSpPr>
          <p:cNvPr id="3" name="Footer Placeholder 2"/>
          <p:cNvSpPr>
            <a:spLocks noGrp="1"/>
          </p:cNvSpPr>
          <p:nvPr>
            <p:ph type="ftr" sz="quarter" idx="11"/>
          </p:nvPr>
        </p:nvSpPr>
        <p:spPr/>
        <p:txBody>
          <a:bodyPr/>
          <a:lstStyle/>
          <a:p>
            <a:r>
              <a:rPr lang="fa-IR" smtClean="0"/>
              <a:t>دانشگاه علوم پزشکی کرمانشاه 1397</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E1995DA7-F310-4E6D-9E98-DB0E893F550E}" type="datetime1">
              <a:rPr lang="en-US" smtClean="0"/>
              <a:t>12/16/2019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7402B895-34A0-4CDF-B172-73CCAEC240DD}" type="datetime1">
              <a:rPr lang="en-US" smtClean="0"/>
              <a:t>12/16/2019</a:t>
            </a:fld>
            <a:endParaRPr lang="en-US"/>
          </a:p>
        </p:txBody>
      </p:sp>
      <p:sp>
        <p:nvSpPr>
          <p:cNvPr id="6" name="Footer Placeholder 5"/>
          <p:cNvSpPr>
            <a:spLocks noGrp="1"/>
          </p:cNvSpPr>
          <p:nvPr>
            <p:ph type="ftr" sz="quarter" idx="11"/>
          </p:nvPr>
        </p:nvSpPr>
        <p:spPr/>
        <p:txBody>
          <a:bodyPr/>
          <a:lstStyle/>
          <a:p>
            <a:r>
              <a:rPr lang="fa-IR" smtClean="0"/>
              <a:t>دانشگاه علوم پزشکی کرمانشاه 1397</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97889F9A-A82C-4A16-B70C-9D727FC5821C}" type="datetime1">
              <a:rPr lang="en-US" smtClean="0"/>
              <a:t>12/16/2019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fa-IR" smtClean="0"/>
              <a:t>دانشگاه علوم پزشکی کرمانشاه 1397</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74679" t="56728" r="4487" b="18472"/>
          <a:stretch/>
        </p:blipFill>
        <p:spPr bwMode="auto">
          <a:xfrm>
            <a:off x="10174424" y="706529"/>
            <a:ext cx="2017576" cy="1514158"/>
          </a:xfrm>
          <a:prstGeom prst="rect">
            <a:avLst/>
          </a:prstGeom>
          <a:ln>
            <a:noFill/>
          </a:ln>
          <a:extLst>
            <a:ext uri="{53640926-AAD7-44D8-BBD7-CCE9431645EC}">
              <a14:shadowObscured xmlns:a14="http://schemas.microsoft.com/office/drawing/2010/main"/>
            </a:ext>
          </a:extLst>
        </p:spPr>
      </p:pic>
      <p:sp>
        <p:nvSpPr>
          <p:cNvPr id="7" name="Text Box 85"/>
          <p:cNvSpPr txBox="1"/>
          <p:nvPr/>
        </p:nvSpPr>
        <p:spPr>
          <a:xfrm>
            <a:off x="3372199" y="1980384"/>
            <a:ext cx="5081840" cy="685124"/>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a-IR" sz="36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راهنمای جستجو در اسکوپوس</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p:txBody>
      </p:sp>
      <p:sp>
        <p:nvSpPr>
          <p:cNvPr id="8" name="Text Box 87"/>
          <p:cNvSpPr txBox="1"/>
          <p:nvPr/>
        </p:nvSpPr>
        <p:spPr>
          <a:xfrm>
            <a:off x="4581666" y="3275965"/>
            <a:ext cx="2662908" cy="277127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a-IR" sz="36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تهیه:</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a-IR" sz="36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فریده اکبرزاده</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a-IR" sz="36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a-IR" sz="3600" b="1" i="0" u="none" strike="noStrike" kern="0" cap="none" spc="0" normalizeH="0" baseline="0" noProof="0" dirty="0" smtClean="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1397</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p:txBody>
      </p:sp>
      <p:sp>
        <p:nvSpPr>
          <p:cNvPr id="9" name="Footer Placeholder 8"/>
          <p:cNvSpPr>
            <a:spLocks noGrp="1"/>
          </p:cNvSpPr>
          <p:nvPr>
            <p:ph type="ftr" sz="quarter" idx="11"/>
          </p:nvPr>
        </p:nvSpPr>
        <p:spPr>
          <a:xfrm>
            <a:off x="390188" y="6373627"/>
            <a:ext cx="4470400" cy="365125"/>
          </a:xfrm>
        </p:spPr>
        <p:txBody>
          <a:bodyPr/>
          <a:lstStyle/>
          <a:p>
            <a:pPr algn="ctr"/>
            <a:r>
              <a:rPr lang="fa-IR" sz="1600" dirty="0" smtClean="0">
                <a:cs typeface="2  Ferdosi" panose="00000400000000000000" pitchFamily="2" charset="-78"/>
              </a:rPr>
              <a:t>دانشگاه علوم پزشکی کرمانشاه 1397</a:t>
            </a:r>
            <a:endParaRPr lang="en-US" sz="1600" dirty="0">
              <a:cs typeface="2  Ferdosi" panose="00000400000000000000" pitchFamily="2" charset="-78"/>
            </a:endParaRPr>
          </a:p>
        </p:txBody>
      </p:sp>
      <p:sp>
        <p:nvSpPr>
          <p:cNvPr id="10" name="Slide Number Placeholder 9"/>
          <p:cNvSpPr>
            <a:spLocks noGrp="1"/>
          </p:cNvSpPr>
          <p:nvPr>
            <p:ph type="sldNum" sz="quarter" idx="12"/>
          </p:nvPr>
        </p:nvSpPr>
        <p:spPr/>
        <p:txBody>
          <a:bodyPr/>
          <a:lstStyle/>
          <a:p>
            <a:fld id="{401CF334-2D5C-4859-84A6-CA7E6E43FAEB}" type="slidenum">
              <a:rPr lang="en-US" smtClean="0"/>
              <a:t>1</a:t>
            </a:fld>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10</a:t>
            </a:fld>
            <a:endParaRPr lang="en-US"/>
          </a:p>
        </p:txBody>
      </p:sp>
      <p:sp>
        <p:nvSpPr>
          <p:cNvPr id="2" name="Rectangle 1"/>
          <p:cNvSpPr/>
          <p:nvPr/>
        </p:nvSpPr>
        <p:spPr>
          <a:xfrm>
            <a:off x="1476103" y="1779508"/>
            <a:ext cx="8895805" cy="2246769"/>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Zar" panose="00000400000000000000" pitchFamily="2" charset="-78"/>
              </a:rPr>
              <a:t>در صفحه نتایج جستجو نام نویسنده، تعداد مدارک منتشر شده توسط نویسنده، وابستگی سازمانی، شهر و کشور نویسنده نمایش داده می‌شود. نتایج جستجو بر اساس موارد فوق قابل تنظیم است. در سمت چپ صفحه نتایج جستجو را می‌توان به عنوان منبع، سازمان، شهر، کشور و موضوع محدود نمود و جستجو را مجددداً تکرار کرد (شکل4). </a:t>
            </a:r>
            <a:endParaRPr lang="en-US" sz="2800" dirty="0">
              <a:cs typeface="B Zar" panose="00000400000000000000" pitchFamily="2" charset="-78"/>
            </a:endParaRPr>
          </a:p>
        </p:txBody>
      </p:sp>
    </p:spTree>
    <p:extLst>
      <p:ext uri="{BB962C8B-B14F-4D97-AF65-F5344CB8AC3E}">
        <p14:creationId xmlns:p14="http://schemas.microsoft.com/office/powerpoint/2010/main" val="26367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11</a:t>
            </a:fld>
            <a:endParaRPr lang="en-US"/>
          </a:p>
        </p:txBody>
      </p:sp>
      <p:grpSp>
        <p:nvGrpSpPr>
          <p:cNvPr id="6" name="Group 5"/>
          <p:cNvGrpSpPr/>
          <p:nvPr/>
        </p:nvGrpSpPr>
        <p:grpSpPr>
          <a:xfrm>
            <a:off x="1304835" y="1698171"/>
            <a:ext cx="9261565" cy="3775165"/>
            <a:chOff x="0" y="0"/>
            <a:chExt cx="6397200" cy="279751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88000"/>
              <a:ext cx="455295" cy="371475"/>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53600" y="0"/>
              <a:ext cx="5943600" cy="2797510"/>
              <a:chOff x="0" y="0"/>
              <a:chExt cx="5943600" cy="279751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400"/>
                <a:ext cx="5943600" cy="2531110"/>
              </a:xfrm>
              <a:prstGeom prst="rect">
                <a:avLst/>
              </a:prstGeom>
              <a:ln>
                <a:noFill/>
              </a:ln>
              <a:effectLst>
                <a:outerShdw blurRad="292100" dist="139700" dir="2700000" algn="tl" rotWithShape="0">
                  <a:srgbClr val="333333">
                    <a:alpha val="65000"/>
                  </a:srgbClr>
                </a:outerShdw>
              </a:effectLst>
            </p:spPr>
          </p:pic>
          <p:sp>
            <p:nvSpPr>
              <p:cNvPr id="13" name="Text Box 52"/>
              <p:cNvSpPr txBox="1"/>
              <p:nvPr/>
            </p:nvSpPr>
            <p:spPr>
              <a:xfrm>
                <a:off x="0" y="0"/>
                <a:ext cx="5943600" cy="2660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indent="215900" algn="ctr">
                  <a:lnSpc>
                    <a:spcPct val="107000"/>
                  </a:lnSpc>
                  <a:spcAft>
                    <a:spcPts val="800"/>
                  </a:spcAft>
                </a:pPr>
                <a:r>
                  <a:rPr lang="ar-SA" sz="1600" i="1" dirty="0">
                    <a:effectLst/>
                    <a:latin typeface="Calibri" panose="020F0502020204030204" pitchFamily="34" charset="0"/>
                    <a:ea typeface="Calibri" panose="020F0502020204030204" pitchFamily="34" charset="0"/>
                    <a:cs typeface="B Zar" panose="00000400000000000000" pitchFamily="2" charset="-78"/>
                  </a:rPr>
                  <a:t>شکل 4. نتایج جستجوی نویسنده</a:t>
                </a:r>
                <a:endParaRPr lang="en-US" sz="1600" dirty="0">
                  <a:effectLst/>
                  <a:latin typeface="Calibri" panose="020F0502020204030204" pitchFamily="34" charset="0"/>
                  <a:ea typeface="Calibri" panose="020F0502020204030204" pitchFamily="34" charset="0"/>
                  <a:cs typeface="B Zar" panose="00000400000000000000" pitchFamily="2" charset="-78"/>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4800" y="993600"/>
              <a:ext cx="450850" cy="37211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4000" y="774000"/>
              <a:ext cx="450850" cy="37211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125726">
              <a:off x="1771200" y="1929600"/>
              <a:ext cx="450850" cy="37211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336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12</a:t>
            </a:fld>
            <a:endParaRPr lang="en-US"/>
          </a:p>
        </p:txBody>
      </p:sp>
      <p:sp>
        <p:nvSpPr>
          <p:cNvPr id="3" name="Rectangle 2"/>
          <p:cNvSpPr/>
          <p:nvPr/>
        </p:nvSpPr>
        <p:spPr>
          <a:xfrm>
            <a:off x="1280160" y="1600056"/>
            <a:ext cx="9483634" cy="2677656"/>
          </a:xfrm>
          <a:prstGeom prst="rect">
            <a:avLst/>
          </a:prstGeom>
        </p:spPr>
        <p:txBody>
          <a:bodyPr wrap="square">
            <a:spAutoFit/>
          </a:bodyPr>
          <a:lstStyle/>
          <a:p>
            <a:pPr algn="just" rtl="1"/>
            <a:r>
              <a:rPr lang="ar-SA" sz="2800" dirty="0">
                <a:latin typeface="Calibri" panose="020F0502020204030204" pitchFamily="34" charset="0"/>
                <a:ea typeface="Calibri" panose="020F0502020204030204" pitchFamily="34" charset="0"/>
                <a:cs typeface="B Zar" panose="00000400000000000000" pitchFamily="2" charset="-78"/>
              </a:rPr>
              <a:t>با کلیک بر نام نویسنده، صفحه جزییات نویسنده باز می‌شود. در این صفحه علاوه بر مشخصات فردی و سازمانی نویسنده، شناسه نویسنده در اسکوپوس و </a:t>
            </a:r>
            <a:r>
              <a:rPr lang="en-US" sz="2800" dirty="0">
                <a:latin typeface="Calibri" panose="020F0502020204030204" pitchFamily="34" charset="0"/>
                <a:ea typeface="Calibri" panose="020F0502020204030204" pitchFamily="34" charset="0"/>
                <a:cs typeface="B Zar" panose="00000400000000000000" pitchFamily="2" charset="-78"/>
              </a:rPr>
              <a:t>ORCID</a:t>
            </a:r>
            <a:r>
              <a:rPr lang="ar-SA" sz="2800" dirty="0">
                <a:latin typeface="Calibri" panose="020F0502020204030204" pitchFamily="34" charset="0"/>
                <a:ea typeface="Calibri" panose="020F0502020204030204" pitchFamily="34" charset="0"/>
                <a:cs typeface="B Zar" panose="00000400000000000000" pitchFamily="2" charset="-78"/>
              </a:rPr>
              <a:t>، اچ ایندکس، تعداد مدارک، تعداد استنادهای گرفته شده نویسنده، گراف مدارک و استنادها به تفکیک سال، لیست عناوین مقالات، مدارک استناد شده به نویسنده، تاریخچه فعالیت نویسنده در مجلات نمایه شده در اسکوپوس، تعداد و لیست نویسندگان همکار نمایش داده می‌شود که با کلیلک بر هر کدام اطلاعات مورد نظر در دسترس است (شکل 5). </a:t>
            </a:r>
            <a:endParaRPr lang="en-US" sz="2800" dirty="0">
              <a:cs typeface="B Zar" panose="00000400000000000000" pitchFamily="2" charset="-78"/>
            </a:endParaRPr>
          </a:p>
        </p:txBody>
      </p:sp>
    </p:spTree>
    <p:extLst>
      <p:ext uri="{BB962C8B-B14F-4D97-AF65-F5344CB8AC3E}">
        <p14:creationId xmlns:p14="http://schemas.microsoft.com/office/powerpoint/2010/main" val="5411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a:p>
        </p:txBody>
      </p:sp>
      <p:grpSp>
        <p:nvGrpSpPr>
          <p:cNvPr id="6" name="Group 5"/>
          <p:cNvGrpSpPr/>
          <p:nvPr/>
        </p:nvGrpSpPr>
        <p:grpSpPr>
          <a:xfrm>
            <a:off x="1092926" y="1436913"/>
            <a:ext cx="10489474" cy="4558937"/>
            <a:chOff x="0" y="0"/>
            <a:chExt cx="6411022" cy="3022865"/>
          </a:xfrm>
        </p:grpSpPr>
        <p:grpSp>
          <p:nvGrpSpPr>
            <p:cNvPr id="7" name="Group 6"/>
            <p:cNvGrpSpPr/>
            <p:nvPr/>
          </p:nvGrpSpPr>
          <p:grpSpPr>
            <a:xfrm>
              <a:off x="187200" y="0"/>
              <a:ext cx="5941695" cy="2994660"/>
              <a:chOff x="0" y="0"/>
              <a:chExt cx="5941695" cy="299517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7669" b="7124"/>
              <a:stretch/>
            </p:blipFill>
            <p:spPr bwMode="auto">
              <a:xfrm>
                <a:off x="0" y="187200"/>
                <a:ext cx="5941695" cy="28079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Text Box 50"/>
              <p:cNvSpPr txBox="1"/>
              <p:nvPr/>
            </p:nvSpPr>
            <p:spPr>
              <a:xfrm>
                <a:off x="0" y="0"/>
                <a:ext cx="5941695" cy="18669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2  Baran" panose="00000400000000000000" pitchFamily="2" charset="-78"/>
                  </a:rPr>
                  <a:t>شکل 5. صفحه جزییات نویسنده</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2  Baran" panose="00000400000000000000" pitchFamily="2" charset="-78"/>
                </a:endParaRPr>
              </a:p>
            </p:txBody>
          </p:sp>
        </p:grpSp>
        <p:sp>
          <p:nvSpPr>
            <p:cNvPr id="8" name="Right Arrow 7"/>
            <p:cNvSpPr/>
            <p:nvPr/>
          </p:nvSpPr>
          <p:spPr>
            <a:xfrm rot="19592377">
              <a:off x="0" y="532800"/>
              <a:ext cx="657685"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841403">
              <a:off x="5850000" y="1465200"/>
              <a:ext cx="615950" cy="506095"/>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8715182">
              <a:off x="2725200" y="2401200"/>
              <a:ext cx="572770" cy="670560"/>
            </a:xfrm>
            <a:prstGeom prst="rect">
              <a:avLst/>
            </a:prstGeom>
            <a:noFill/>
          </p:spPr>
        </p:pic>
      </p:grpSp>
    </p:spTree>
    <p:extLst>
      <p:ext uri="{BB962C8B-B14F-4D97-AF65-F5344CB8AC3E}">
        <p14:creationId xmlns:p14="http://schemas.microsoft.com/office/powerpoint/2010/main" val="34466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14</a:t>
            </a:fld>
            <a:endParaRPr lang="en-US"/>
          </a:p>
        </p:txBody>
      </p:sp>
      <p:sp>
        <p:nvSpPr>
          <p:cNvPr id="2" name="Rectangle 1"/>
          <p:cNvSpPr/>
          <p:nvPr/>
        </p:nvSpPr>
        <p:spPr>
          <a:xfrm>
            <a:off x="1227909" y="1351937"/>
            <a:ext cx="10106297" cy="3883114"/>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سازمان (</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Affiliation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با کلیک بر </a:t>
            </a:r>
            <a:r>
              <a:rPr lang="fa-IR" sz="2800" dirty="0" smtClean="0">
                <a:latin typeface="Calibri" panose="020F0502020204030204" pitchFamily="34" charset="0"/>
                <a:ea typeface="Calibri" panose="020F0502020204030204" pitchFamily="34" charset="0"/>
                <a:cs typeface="B Zar" panose="00000400000000000000" pitchFamily="2" charset="-78"/>
              </a:rPr>
              <a:t>زبانه</a:t>
            </a:r>
            <a:r>
              <a:rPr lang="en-US" sz="2800" dirty="0" smtClean="0">
                <a:latin typeface="Calibri" panose="020F0502020204030204" pitchFamily="34" charset="0"/>
                <a:ea typeface="Calibri" panose="020F0502020204030204" pitchFamily="34" charset="0"/>
                <a:cs typeface="B Zar" panose="00000400000000000000" pitchFamily="2" charset="-78"/>
              </a:rPr>
              <a:t>Affiliation</a:t>
            </a:r>
            <a:r>
              <a:rPr lang="fa-IR" sz="2800" dirty="0" smtClean="0">
                <a:latin typeface="Calibri" panose="020F0502020204030204" pitchFamily="34" charset="0"/>
                <a:ea typeface="Calibri" panose="020F0502020204030204" pitchFamily="34" charset="0"/>
                <a:cs typeface="B Zar" panose="00000400000000000000" pitchFamily="2" charset="-78"/>
              </a:rPr>
              <a:t> ن</a:t>
            </a:r>
            <a:r>
              <a:rPr lang="ar-SA" sz="2800" dirty="0" smtClean="0">
                <a:latin typeface="Calibri" panose="020F0502020204030204" pitchFamily="34" charset="0"/>
                <a:ea typeface="Calibri" panose="020F0502020204030204" pitchFamily="34" charset="0"/>
                <a:cs typeface="B Zar" panose="00000400000000000000" pitchFamily="2" charset="-78"/>
              </a:rPr>
              <a:t>ام </a:t>
            </a:r>
            <a:r>
              <a:rPr lang="ar-SA" sz="2800" dirty="0">
                <a:latin typeface="Calibri" panose="020F0502020204030204" pitchFamily="34" charset="0"/>
                <a:ea typeface="Calibri" panose="020F0502020204030204" pitchFamily="34" charset="0"/>
                <a:cs typeface="B Zar" panose="00000400000000000000" pitchFamily="2" charset="-78"/>
              </a:rPr>
              <a:t>سازمان را در باکس مطابق با مثال داده شده وارد و بر دکمه جستجو کلیک نمایید. </a:t>
            </a:r>
            <a:r>
              <a:rPr lang="fa-IR" sz="2800" dirty="0">
                <a:latin typeface="Calibri" panose="020F0502020204030204" pitchFamily="34" charset="0"/>
                <a:ea typeface="Calibri" panose="020F0502020204030204" pitchFamily="34" charset="0"/>
                <a:cs typeface="B Zar" panose="00000400000000000000" pitchFamily="2" charset="-78"/>
              </a:rPr>
              <a:t>جزییات سازمان جستجو شده در صفحه جزییات سازمان ذکر شده است. ابتدا نام سازمان، شهر و کشور، شناسه اسکوپوس برای سازمان و شکل‌های متفاوت نام سازمان در صفحه جزییات درج شده است. در گوشه </a:t>
            </a:r>
            <a:r>
              <a:rPr lang="fa-IR" sz="2800" dirty="0" smtClean="0">
                <a:latin typeface="Calibri" panose="020F0502020204030204" pitchFamily="34" charset="0"/>
                <a:ea typeface="Calibri" panose="020F0502020204030204" pitchFamily="34" charset="0"/>
                <a:cs typeface="B Zar" panose="00000400000000000000" pitchFamily="2" charset="-78"/>
              </a:rPr>
              <a:t>بالای </a:t>
            </a:r>
            <a:r>
              <a:rPr lang="fa-IR" sz="2800" dirty="0">
                <a:latin typeface="Calibri" panose="020F0502020204030204" pitchFamily="34" charset="0"/>
                <a:ea typeface="Calibri" panose="020F0502020204030204" pitchFamily="34" charset="0"/>
                <a:cs typeface="B Zar" panose="00000400000000000000" pitchFamily="2" charset="-78"/>
              </a:rPr>
              <a:t>سمت راست صفحه جزییات تعداد مدارک سازمان، تعداد مدارک سازمان بدون همکاری با سازمان‌های دیگر و تعداد نویسندگان مدارک درج شده است. در ادامه تعداد مدارک در حوزه‌های موضوعی، همکاری سازمان و منابع انتشاراتی به‌صورت ستونی و گراف نمایش داده شده است (شکل 6).</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6805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15</a:t>
            </a:fld>
            <a:endParaRPr lang="en-US"/>
          </a:p>
        </p:txBody>
      </p:sp>
      <p:grpSp>
        <p:nvGrpSpPr>
          <p:cNvPr id="6" name="Group 5"/>
          <p:cNvGrpSpPr/>
          <p:nvPr/>
        </p:nvGrpSpPr>
        <p:grpSpPr>
          <a:xfrm>
            <a:off x="1397726" y="1065394"/>
            <a:ext cx="9444445" cy="5068888"/>
            <a:chOff x="0" y="0"/>
            <a:chExt cx="6407785" cy="4852535"/>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38" t="23487" r="3322" b="32554"/>
            <a:stretch/>
          </p:blipFill>
          <p:spPr bwMode="auto">
            <a:xfrm>
              <a:off x="324000" y="273600"/>
              <a:ext cx="5075555" cy="146748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nvGrpSpPr>
            <p:cNvPr id="8" name="Group 7"/>
            <p:cNvGrpSpPr/>
            <p:nvPr/>
          </p:nvGrpSpPr>
          <p:grpSpPr>
            <a:xfrm>
              <a:off x="0" y="1080000"/>
              <a:ext cx="6407785" cy="3772535"/>
              <a:chOff x="0" y="0"/>
              <a:chExt cx="6440770" cy="3779795"/>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6592" r="2068" b="17242"/>
              <a:stretch/>
            </p:blipFill>
            <p:spPr bwMode="auto">
              <a:xfrm>
                <a:off x="554400" y="439200"/>
                <a:ext cx="5817235" cy="19145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546" t="23703" r="2929" b="9701"/>
              <a:stretch/>
            </p:blipFill>
            <p:spPr bwMode="auto">
              <a:xfrm>
                <a:off x="691200" y="1965600"/>
                <a:ext cx="5614035" cy="181419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2" name="Right Arrow 11"/>
              <p:cNvSpPr/>
              <p:nvPr/>
            </p:nvSpPr>
            <p:spPr>
              <a:xfrm>
                <a:off x="0" y="0"/>
                <a:ext cx="552820" cy="273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400" y="1188000"/>
                <a:ext cx="572770" cy="311150"/>
              </a:xfrm>
              <a:prstGeom prst="rect">
                <a:avLst/>
              </a:prstGeom>
              <a:noFill/>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639322">
                <a:off x="72000" y="1850400"/>
                <a:ext cx="658495" cy="506095"/>
              </a:xfrm>
              <a:prstGeom prst="rect">
                <a:avLst/>
              </a:prstGeom>
              <a:noFill/>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2977394">
                <a:off x="5832000" y="1807200"/>
                <a:ext cx="572770" cy="311150"/>
              </a:xfrm>
              <a:prstGeom prst="rect">
                <a:avLst/>
              </a:prstGeom>
              <a:noFill/>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3176952">
                <a:off x="5868000" y="3312000"/>
                <a:ext cx="572770" cy="311150"/>
              </a:xfrm>
              <a:prstGeom prst="rect">
                <a:avLst/>
              </a:prstGeom>
              <a:noFill/>
            </p:spPr>
          </p:pic>
        </p:grpSp>
        <p:sp>
          <p:nvSpPr>
            <p:cNvPr id="9" name="Text Box 77"/>
            <p:cNvSpPr txBox="1"/>
            <p:nvPr/>
          </p:nvSpPr>
          <p:spPr>
            <a:xfrm>
              <a:off x="324000" y="0"/>
              <a:ext cx="5075555" cy="3528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6. جستجوی سازمانی</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411579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16</a:t>
            </a:fld>
            <a:endParaRPr lang="en-US"/>
          </a:p>
        </p:txBody>
      </p:sp>
      <p:sp>
        <p:nvSpPr>
          <p:cNvPr id="2" name="Rectangle 1"/>
          <p:cNvSpPr/>
          <p:nvPr/>
        </p:nvSpPr>
        <p:spPr>
          <a:xfrm>
            <a:off x="1515293" y="1164218"/>
            <a:ext cx="8336430" cy="4454553"/>
          </a:xfrm>
          <a:prstGeom prst="rect">
            <a:avLst/>
          </a:prstGeom>
        </p:spPr>
        <p:txBody>
          <a:bodyPr wrap="square">
            <a:spAutoFit/>
          </a:bodyPr>
          <a:lstStyle/>
          <a:p>
            <a:pPr algn="just" rtl="1">
              <a:lnSpc>
                <a:spcPct val="107000"/>
              </a:lnSpc>
              <a:spcAft>
                <a:spcPts val="800"/>
              </a:spcAft>
            </a:pPr>
            <a:r>
              <a:rPr lang="fa-IR" sz="20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پیشرفته (</a:t>
            </a:r>
            <a:r>
              <a:rPr lang="en-US" sz="20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Advanced search</a:t>
            </a:r>
            <a:r>
              <a:rPr lang="fa-IR" sz="20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0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000" dirty="0">
                <a:latin typeface="Calibri" panose="020F0502020204030204" pitchFamily="34" charset="0"/>
                <a:ea typeface="Calibri" panose="020F0502020204030204" pitchFamily="34" charset="0"/>
                <a:cs typeface="B Zar" panose="00000400000000000000" pitchFamily="2" charset="-78"/>
              </a:rPr>
              <a:t>با کلیک بر </a:t>
            </a:r>
            <a:r>
              <a:rPr lang="fa-IR" sz="2000" dirty="0">
                <a:latin typeface="Calibri" panose="020F0502020204030204" pitchFamily="34" charset="0"/>
                <a:ea typeface="Calibri" panose="020F0502020204030204" pitchFamily="34" charset="0"/>
                <a:cs typeface="B Zar" panose="00000400000000000000" pitchFamily="2" charset="-78"/>
              </a:rPr>
              <a:t>زبانه</a:t>
            </a:r>
            <a:r>
              <a:rPr lang="en-US" sz="2000" dirty="0">
                <a:latin typeface="Calibri" panose="020F0502020204030204" pitchFamily="34" charset="0"/>
                <a:ea typeface="Calibri" panose="020F0502020204030204" pitchFamily="34" charset="0"/>
                <a:cs typeface="B Zar" panose="00000400000000000000" pitchFamily="2" charset="-78"/>
              </a:rPr>
              <a:t> Advanced search </a:t>
            </a:r>
            <a:r>
              <a:rPr lang="fa-IR" sz="2000" dirty="0">
                <a:latin typeface="Calibri" panose="020F0502020204030204" pitchFamily="34" charset="0"/>
                <a:ea typeface="Calibri" panose="020F0502020204030204" pitchFamily="34" charset="0"/>
                <a:cs typeface="B Zar" panose="00000400000000000000" pitchFamily="2" charset="-78"/>
              </a:rPr>
              <a:t> وارد محیط جستجوی پیشرفته می‌شوید (شکل 7). در این بخش با ترکیب عملگرهای بولی با فیلدهای متفاوت بر اساس نیاز شخصی می‌توان مدارک مورد نیاز را جستجو و بازیابی نمود. سه مثال در صفحه اسکوپوس ذکر شده است. </a:t>
            </a:r>
            <a:endParaRPr lang="en-US" sz="20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عملگرها شامل عملگر </a:t>
            </a:r>
            <a:r>
              <a:rPr lang="en-US" sz="2000" dirty="0">
                <a:latin typeface="Calibri" panose="020F0502020204030204" pitchFamily="34" charset="0"/>
                <a:ea typeface="Calibri" panose="020F0502020204030204" pitchFamily="34" charset="0"/>
                <a:cs typeface="B Zar" panose="00000400000000000000" pitchFamily="2" charset="-78"/>
              </a:rPr>
              <a:t>OR, AND</a:t>
            </a:r>
            <a:r>
              <a:rPr lang="fa-IR" sz="2000" dirty="0">
                <a:latin typeface="Calibri" panose="020F0502020204030204" pitchFamily="34" charset="0"/>
                <a:ea typeface="Calibri" panose="020F0502020204030204" pitchFamily="34" charset="0"/>
                <a:cs typeface="B Zar" panose="00000400000000000000" pitchFamily="2" charset="-78"/>
              </a:rPr>
              <a:t>و </a:t>
            </a:r>
            <a:r>
              <a:rPr lang="en-US" sz="2000" dirty="0">
                <a:latin typeface="Calibri" panose="020F0502020204030204" pitchFamily="34" charset="0"/>
                <a:ea typeface="Calibri" panose="020F0502020204030204" pitchFamily="34" charset="0"/>
                <a:cs typeface="B Zar" panose="00000400000000000000" pitchFamily="2" charset="-78"/>
              </a:rPr>
              <a:t>NOT</a:t>
            </a:r>
            <a:r>
              <a:rPr lang="en-US" sz="2000" dirty="0">
                <a:latin typeface="2  Ferdosi" panose="00000400000000000000" pitchFamily="2" charset="-78"/>
                <a:ea typeface="Calibri" panose="020F0502020204030204" pitchFamily="34" charset="0"/>
                <a:cs typeface="B Zar" panose="00000400000000000000" pitchFamily="2" charset="-78"/>
              </a:rPr>
              <a:t> </a:t>
            </a:r>
            <a:r>
              <a:rPr lang="fa-IR" sz="2000" dirty="0">
                <a:latin typeface="2  Ferdosi" panose="00000400000000000000" pitchFamily="2" charset="-78"/>
                <a:ea typeface="Calibri" panose="020F0502020204030204" pitchFamily="34" charset="0"/>
                <a:cs typeface="B Zar" panose="00000400000000000000" pitchFamily="2" charset="-78"/>
              </a:rPr>
              <a:t>می باشد. عملگر </a:t>
            </a:r>
            <a:r>
              <a:rPr lang="en-US" sz="2000" dirty="0">
                <a:latin typeface="Calibri" panose="020F0502020204030204" pitchFamily="34" charset="0"/>
                <a:ea typeface="Calibri" panose="020F0502020204030204" pitchFamily="34" charset="0"/>
                <a:cs typeface="B Zar" panose="00000400000000000000" pitchFamily="2" charset="-78"/>
              </a:rPr>
              <a:t>PRE/n</a:t>
            </a:r>
            <a:r>
              <a:rPr lang="fa-IR" sz="2000" dirty="0">
                <a:latin typeface="Calibri" panose="020F0502020204030204" pitchFamily="34" charset="0"/>
                <a:ea typeface="Calibri" panose="020F0502020204030204" pitchFamily="34" charset="0"/>
                <a:cs typeface="B Zar" panose="00000400000000000000" pitchFamily="2" charset="-78"/>
              </a:rPr>
              <a:t> هنگامی بین دو واژه قرار می‌گیرد که واژه اول مقدم بر واژه‌ها دوم است.</a:t>
            </a:r>
            <a:r>
              <a:rPr lang="en-US" sz="2000" dirty="0">
                <a:latin typeface="Calibri" panose="020F0502020204030204" pitchFamily="34" charset="0"/>
                <a:ea typeface="Calibri" panose="020F0502020204030204" pitchFamily="34" charset="0"/>
                <a:cs typeface="B Zar" panose="00000400000000000000" pitchFamily="2" charset="-78"/>
              </a:rPr>
              <a:t>n</a:t>
            </a:r>
            <a:r>
              <a:rPr lang="en-US" sz="2000" dirty="0">
                <a:latin typeface="2  Ferdosi" panose="00000400000000000000" pitchFamily="2" charset="-78"/>
                <a:ea typeface="Calibri" panose="020F0502020204030204" pitchFamily="34" charset="0"/>
                <a:cs typeface="B Zar" panose="00000400000000000000" pitchFamily="2" charset="-78"/>
              </a:rPr>
              <a:t> </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تعداد حداکثر واژه‌های حد فاصل دو واژه را تعیین می‌کند و مقداری بین 0 و 255 را می پذیرد. مثال:</a:t>
            </a:r>
            <a:endParaRPr lang="en-US" sz="2000" dirty="0">
              <a:latin typeface="Calibri" panose="020F0502020204030204" pitchFamily="34" charset="0"/>
              <a:ea typeface="Calibri" panose="020F0502020204030204" pitchFamily="34" charset="0"/>
              <a:cs typeface="B Zar" panose="00000400000000000000" pitchFamily="2" charset="-78"/>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B Zar" panose="00000400000000000000" pitchFamily="2" charset="-78"/>
              </a:rPr>
              <a:t>Diseases pre/4 heart</a:t>
            </a:r>
            <a:endParaRPr lang="en-US" sz="2000" dirty="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در این مثال مدارکی بازیابی خواهند شد که بین دو واژه بیماری و قلب 4 واژه یا کمتر فاصله باشد و تقدم واژه در بازیابی رعایت می‌گردد. عملگر </a:t>
            </a:r>
            <a:r>
              <a:rPr lang="en-US" sz="2000" dirty="0">
                <a:latin typeface="Calibri" panose="020F0502020204030204" pitchFamily="34" charset="0"/>
                <a:ea typeface="Calibri" panose="020F0502020204030204" pitchFamily="34" charset="0"/>
                <a:cs typeface="B Zar" panose="00000400000000000000" pitchFamily="2" charset="-78"/>
              </a:rPr>
              <a:t>w/n</a:t>
            </a:r>
            <a:r>
              <a:rPr lang="fa-IR" sz="2000" dirty="0">
                <a:latin typeface="Calibri" panose="020F0502020204030204" pitchFamily="34" charset="0"/>
                <a:ea typeface="Calibri" panose="020F0502020204030204" pitchFamily="34" charset="0"/>
                <a:cs typeface="B Zar" panose="00000400000000000000" pitchFamily="2" charset="-78"/>
              </a:rPr>
              <a:t> مجاورت دو واژه را در جستجو با تعداد </a:t>
            </a:r>
            <a:r>
              <a:rPr lang="en-US" sz="2000" dirty="0">
                <a:latin typeface="Calibri" panose="020F0502020204030204" pitchFamily="34" charset="0"/>
                <a:ea typeface="Calibri" panose="020F0502020204030204" pitchFamily="34" charset="0"/>
                <a:cs typeface="B Zar" panose="00000400000000000000" pitchFamily="2" charset="-78"/>
              </a:rPr>
              <a:t>n</a:t>
            </a:r>
            <a:r>
              <a:rPr lang="fa-IR" sz="2000" dirty="0">
                <a:latin typeface="Calibri" panose="020F0502020204030204" pitchFamily="34" charset="0"/>
                <a:ea typeface="Calibri" panose="020F0502020204030204" pitchFamily="34" charset="0"/>
                <a:cs typeface="B Zar" panose="00000400000000000000" pitchFamily="2" charset="-78"/>
              </a:rPr>
              <a:t>کلمه حد فاصل بین دو واژه تعیین می‌کند. در ستون سمت راست صفحه جستجوی پیشرفته کد فیلدها به منظور سهولت دسترسی درج شده است.</a:t>
            </a:r>
            <a:endParaRPr lang="en-US" sz="20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98039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17</a:t>
            </a:fld>
            <a:endParaRPr lang="en-US"/>
          </a:p>
        </p:txBody>
      </p:sp>
      <p:grpSp>
        <p:nvGrpSpPr>
          <p:cNvPr id="6" name="Group 5"/>
          <p:cNvGrpSpPr/>
          <p:nvPr/>
        </p:nvGrpSpPr>
        <p:grpSpPr>
          <a:xfrm>
            <a:off x="2959660" y="1367074"/>
            <a:ext cx="7180222" cy="3665457"/>
            <a:chOff x="0" y="0"/>
            <a:chExt cx="6853535" cy="387352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96" t="17023" r="1150" b="6692"/>
            <a:stretch/>
          </p:blipFill>
          <p:spPr bwMode="auto">
            <a:xfrm>
              <a:off x="165600" y="316800"/>
              <a:ext cx="5774055" cy="25482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4995" t="17243" r="1253" b="9051"/>
            <a:stretch/>
          </p:blipFill>
          <p:spPr bwMode="auto">
            <a:xfrm>
              <a:off x="5443200" y="1872000"/>
              <a:ext cx="1410335" cy="20015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Right Arrow 8"/>
            <p:cNvSpPr/>
            <p:nvPr/>
          </p:nvSpPr>
          <p:spPr>
            <a:xfrm>
              <a:off x="0" y="1382400"/>
              <a:ext cx="509425" cy="352425"/>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ight Arrow 9"/>
            <p:cNvSpPr/>
            <p:nvPr/>
          </p:nvSpPr>
          <p:spPr>
            <a:xfrm>
              <a:off x="4017600" y="1152000"/>
              <a:ext cx="53102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urved Right Arrow 10"/>
            <p:cNvSpPr/>
            <p:nvPr/>
          </p:nvSpPr>
          <p:spPr>
            <a:xfrm rot="16830448" flipH="1">
              <a:off x="5677200" y="1054800"/>
              <a:ext cx="414310" cy="1453455"/>
            </a:xfrm>
            <a:prstGeom prst="curvedRightArrow">
              <a:avLst>
                <a:gd name="adj1" fmla="val 15829"/>
                <a:gd name="adj2" fmla="val 50000"/>
                <a:gd name="adj3" fmla="val 29781"/>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Text Box 23"/>
            <p:cNvSpPr txBox="1"/>
            <p:nvPr/>
          </p:nvSpPr>
          <p:spPr>
            <a:xfrm>
              <a:off x="165585" y="0"/>
              <a:ext cx="5773420" cy="39751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2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7. جستجوی پیشرفته</a:t>
              </a:r>
              <a:endParaRPr kumimoji="0" lang="en-US" sz="9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562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18</a:t>
            </a:fld>
            <a:endParaRPr lang="en-US"/>
          </a:p>
        </p:txBody>
      </p:sp>
      <p:sp>
        <p:nvSpPr>
          <p:cNvPr id="13" name="Rectangle 12"/>
          <p:cNvSpPr/>
          <p:nvPr/>
        </p:nvSpPr>
        <p:spPr>
          <a:xfrm>
            <a:off x="1110343" y="1802984"/>
            <a:ext cx="9456058" cy="1775614"/>
          </a:xfrm>
          <a:prstGeom prst="rect">
            <a:avLst/>
          </a:prstGeom>
        </p:spPr>
        <p:txBody>
          <a:bodyPr wrap="square">
            <a:spAutoFit/>
          </a:bodyPr>
          <a:lstStyle/>
          <a:p>
            <a:pPr algn="r">
              <a:lnSpc>
                <a:spcPct val="107000"/>
              </a:lnSpc>
              <a:spcAft>
                <a:spcPts val="800"/>
              </a:spcAft>
            </a:pPr>
            <a:r>
              <a:rPr lang="fa-IR"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دستیابی به ژورنال‌ها</a:t>
            </a:r>
            <a:endParaRPr lang="en-US" sz="24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fa-IR" sz="24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برای دسترسی به اطلاعات ژورنال‌های اسکوپوس روی زبانه </a:t>
            </a:r>
            <a:r>
              <a:rPr lang="en-US" sz="2400" dirty="0">
                <a:latin typeface="Calibri" panose="020F0502020204030204" pitchFamily="34" charset="0"/>
                <a:ea typeface="Calibri" panose="020F0502020204030204" pitchFamily="34" charset="0"/>
                <a:cs typeface="B Zar" panose="00000400000000000000" pitchFamily="2" charset="-78"/>
              </a:rPr>
              <a:t>Sources</a:t>
            </a:r>
            <a:r>
              <a:rPr lang="fa-IR" sz="2400" dirty="0">
                <a:latin typeface="Calibri" panose="020F0502020204030204" pitchFamily="34" charset="0"/>
                <a:ea typeface="Calibri" panose="020F0502020204030204" pitchFamily="34" charset="0"/>
                <a:cs typeface="B Zar" panose="00000400000000000000" pitchFamily="2" charset="-78"/>
              </a:rPr>
              <a:t> کلیک نمایید (شکل 8). ژورنال‌ها را می‌توان از طریق حوزه موضوعی جستجو نمود. علاوه بر آن لیست ژورنال‌ها همراه با شاخص‌های استنادی آن در این صفحه وجود دارد که با توجه به نیاز فرد قابل تنظیم </a:t>
            </a:r>
            <a:r>
              <a:rPr lang="fa-IR" sz="2400" dirty="0" smtClean="0">
                <a:latin typeface="Calibri" panose="020F0502020204030204" pitchFamily="34" charset="0"/>
                <a:ea typeface="Calibri" panose="020F0502020204030204" pitchFamily="34" charset="0"/>
                <a:cs typeface="B Zar" panose="00000400000000000000" pitchFamily="2" charset="-78"/>
              </a:rPr>
              <a:t>است</a:t>
            </a:r>
            <a:r>
              <a:rPr lang="ar-SA" sz="2400" dirty="0" smtClean="0">
                <a:latin typeface="Calibri" panose="020F0502020204030204" pitchFamily="34" charset="0"/>
                <a:ea typeface="Calibri" panose="020F0502020204030204" pitchFamily="34" charset="0"/>
                <a:cs typeface="B Zar" panose="00000400000000000000" pitchFamily="2" charset="-78"/>
              </a:rPr>
              <a:t>. </a:t>
            </a:r>
            <a:endParaRPr lang="en-US" sz="24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8890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19</a:t>
            </a:fld>
            <a:endParaRPr lang="en-US"/>
          </a:p>
        </p:txBody>
      </p:sp>
      <p:grpSp>
        <p:nvGrpSpPr>
          <p:cNvPr id="6" name="Group 5"/>
          <p:cNvGrpSpPr/>
          <p:nvPr/>
        </p:nvGrpSpPr>
        <p:grpSpPr>
          <a:xfrm>
            <a:off x="2073244" y="1195058"/>
            <a:ext cx="6960266" cy="3630626"/>
            <a:chOff x="0" y="0"/>
            <a:chExt cx="6429440" cy="499615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7024" r="1730" b="8631"/>
            <a:stretch/>
          </p:blipFill>
          <p:spPr bwMode="auto">
            <a:xfrm>
              <a:off x="0" y="460800"/>
              <a:ext cx="5838825" cy="2483485"/>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2626" r="1857" b="7983"/>
            <a:stretch/>
          </p:blipFill>
          <p:spPr bwMode="auto">
            <a:xfrm>
              <a:off x="597600" y="2678400"/>
              <a:ext cx="5831840" cy="2317750"/>
            </a:xfrm>
            <a:prstGeom prst="rect">
              <a:avLst/>
            </a:prstGeom>
            <a:ln>
              <a:noFill/>
            </a:ln>
            <a:extLst>
              <a:ext uri="{53640926-AAD7-44D8-BBD7-CCE9431645EC}">
                <a14:shadowObscured xmlns:a14="http://schemas.microsoft.com/office/drawing/2010/main"/>
              </a:ext>
            </a:extLst>
          </p:spPr>
        </p:pic>
        <p:sp>
          <p:nvSpPr>
            <p:cNvPr id="9" name="Right Arrow 8"/>
            <p:cNvSpPr/>
            <p:nvPr/>
          </p:nvSpPr>
          <p:spPr>
            <a:xfrm rot="18965883">
              <a:off x="475200" y="1634400"/>
              <a:ext cx="49641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ight Arrow 9"/>
            <p:cNvSpPr/>
            <p:nvPr/>
          </p:nvSpPr>
          <p:spPr>
            <a:xfrm>
              <a:off x="1641600" y="3319200"/>
              <a:ext cx="496415" cy="295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376293">
              <a:off x="2138400" y="741600"/>
              <a:ext cx="511810" cy="328930"/>
            </a:xfrm>
            <a:prstGeom prst="rect">
              <a:avLst/>
            </a:prstGeom>
            <a:noFill/>
          </p:spPr>
        </p:pic>
        <p:sp>
          <p:nvSpPr>
            <p:cNvPr id="12" name="Text Box 33"/>
            <p:cNvSpPr txBox="1"/>
            <p:nvPr/>
          </p:nvSpPr>
          <p:spPr>
            <a:xfrm>
              <a:off x="57600" y="0"/>
              <a:ext cx="5838825"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ar-SA"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8. دسترسی به ژورنال‌ها</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30417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06742" y="623946"/>
            <a:ext cx="6487886" cy="4955203"/>
          </a:xfrm>
          <a:prstGeom prst="rect">
            <a:avLst/>
          </a:prstGeom>
        </p:spPr>
        <p:txBody>
          <a:bodyPr wrap="square">
            <a:spAutoFit/>
          </a:bodyPr>
          <a:lstStyle/>
          <a:p>
            <a:pPr algn="ctr" rtl="1">
              <a:lnSpc>
                <a:spcPct val="150000"/>
              </a:lnSpc>
              <a:spcAft>
                <a:spcPts val="800"/>
              </a:spcAft>
            </a:pPr>
            <a:r>
              <a:rPr lang="fa-IR" sz="2400" b="1" dirty="0" smtClean="0">
                <a:latin typeface="Calibri" panose="020F0502020204030204" pitchFamily="34" charset="0"/>
                <a:ea typeface="Calibri" panose="020F0502020204030204" pitchFamily="34" charset="0"/>
                <a:cs typeface="B Zar" panose="00000400000000000000" pitchFamily="2" charset="-78"/>
              </a:rPr>
              <a:t>مندرجات</a:t>
            </a:r>
          </a:p>
          <a:p>
            <a:pPr algn="r">
              <a:lnSpc>
                <a:spcPct val="150000"/>
              </a:lnSpc>
              <a:spcAft>
                <a:spcPts val="800"/>
              </a:spcAft>
            </a:pPr>
            <a:r>
              <a:rPr lang="fa-IR" sz="2000" b="1" dirty="0" smtClean="0">
                <a:latin typeface="Calibri" panose="020F0502020204030204" pitchFamily="34" charset="0"/>
                <a:ea typeface="Calibri" panose="020F0502020204030204" pitchFamily="34" charset="0"/>
                <a:cs typeface="B Zar" panose="00000400000000000000" pitchFamily="2" charset="-78"/>
              </a:rPr>
              <a:t>معرفی </a:t>
            </a:r>
            <a:r>
              <a:rPr lang="fa-IR" sz="2000" b="1" dirty="0">
                <a:latin typeface="Calibri" panose="020F0502020204030204" pitchFamily="34" charset="0"/>
                <a:ea typeface="Calibri" panose="020F0502020204030204" pitchFamily="34" charset="0"/>
                <a:cs typeface="B Zar" panose="00000400000000000000" pitchFamily="2" charset="-78"/>
              </a:rPr>
              <a:t>اسکوپوس</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مدارک</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نتایج جستجو</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نویسندگان</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a:lnSpc>
                <a:spcPct val="150000"/>
              </a:lnSpc>
              <a:spcAft>
                <a:spcPts val="800"/>
              </a:spcAft>
            </a:pPr>
            <a:r>
              <a:rPr lang="fa-IR" sz="2000" b="1" dirty="0">
                <a:latin typeface="Calibri" panose="020F0502020204030204" pitchFamily="34" charset="0"/>
                <a:ea typeface="Calibri" panose="020F0502020204030204" pitchFamily="34" charset="0"/>
                <a:cs typeface="B Zar" panose="00000400000000000000" pitchFamily="2" charset="-78"/>
              </a:rPr>
              <a:t>جستجوی سازمان</a:t>
            </a:r>
            <a:endParaRPr lang="en-US" sz="1100" dirty="0">
              <a:latin typeface="Calibri" panose="020F0502020204030204" pitchFamily="34" charset="0"/>
              <a:ea typeface="Calibri" panose="020F0502020204030204" pitchFamily="34" charset="0"/>
              <a:cs typeface="B Zar" panose="00000400000000000000" pitchFamily="2" charset="-78"/>
            </a:endParaRPr>
          </a:p>
          <a:p>
            <a:pPr algn="r" rtl="1">
              <a:lnSpc>
                <a:spcPct val="150000"/>
              </a:lnSpc>
            </a:pPr>
            <a:r>
              <a:rPr lang="fa-IR" sz="2000" b="1" dirty="0">
                <a:latin typeface="Calibri" panose="020F0502020204030204" pitchFamily="34" charset="0"/>
                <a:ea typeface="Calibri" panose="020F0502020204030204" pitchFamily="34" charset="0"/>
                <a:cs typeface="B Zar" panose="00000400000000000000" pitchFamily="2" charset="-78"/>
              </a:rPr>
              <a:t>جستجوی </a:t>
            </a:r>
            <a:r>
              <a:rPr lang="fa-IR" sz="2000" b="1" dirty="0" smtClean="0">
                <a:latin typeface="Calibri" panose="020F0502020204030204" pitchFamily="34" charset="0"/>
                <a:ea typeface="Calibri" panose="020F0502020204030204" pitchFamily="34" charset="0"/>
                <a:cs typeface="B Zar" panose="00000400000000000000" pitchFamily="2" charset="-78"/>
              </a:rPr>
              <a:t>پیشرفته</a:t>
            </a:r>
          </a:p>
          <a:p>
            <a:pPr algn="r" rtl="1">
              <a:lnSpc>
                <a:spcPct val="150000"/>
              </a:lnSpc>
            </a:pPr>
            <a:r>
              <a:rPr lang="fa-IR" sz="2000" b="1" dirty="0" smtClean="0">
                <a:latin typeface="Calibri" panose="020F0502020204030204" pitchFamily="34" charset="0"/>
                <a:cs typeface="B Zar" panose="00000400000000000000" pitchFamily="2" charset="-78"/>
              </a:rPr>
              <a:t>دستیبابی به ژورنال‌ها</a:t>
            </a:r>
          </a:p>
          <a:p>
            <a:pPr algn="r" rtl="1">
              <a:lnSpc>
                <a:spcPct val="150000"/>
              </a:lnSpc>
            </a:pPr>
            <a:r>
              <a:rPr lang="fa-IR" sz="2000" b="1" dirty="0" smtClean="0">
                <a:latin typeface="Calibri" panose="020F0502020204030204" pitchFamily="34" charset="0"/>
                <a:cs typeface="B Zar" panose="00000400000000000000" pitchFamily="2" charset="-78"/>
              </a:rPr>
              <a:t>انتقال اطلاعات</a:t>
            </a:r>
            <a:endParaRPr lang="en-US" dirty="0">
              <a:cs typeface="B Zar" panose="00000400000000000000" pitchFamily="2" charset="-78"/>
            </a:endParaRPr>
          </a:p>
        </p:txBody>
      </p:sp>
      <p:sp>
        <p:nvSpPr>
          <p:cNvPr id="7" name="Footer Placeholder 6"/>
          <p:cNvSpPr>
            <a:spLocks noGrp="1"/>
          </p:cNvSpPr>
          <p:nvPr>
            <p:ph type="ftr" sz="quarter" idx="11"/>
          </p:nvPr>
        </p:nvSpPr>
        <p:spPr>
          <a:xfrm>
            <a:off x="1217748" y="6356351"/>
            <a:ext cx="4470400" cy="365125"/>
          </a:xfrm>
        </p:spPr>
        <p:txBody>
          <a:bodyPr/>
          <a:lstStyle/>
          <a:p>
            <a:r>
              <a:rPr lang="fa-IR" sz="1200" dirty="0" smtClean="0">
                <a:cs typeface="2  Baran" panose="00000400000000000000" pitchFamily="2" charset="-78"/>
              </a:rPr>
              <a:t>دانشگاه علوم پزشکی کرمانشاه 1397</a:t>
            </a:r>
            <a:endParaRPr lang="en-US" sz="1200" dirty="0">
              <a:cs typeface="2  Baran" panose="00000400000000000000" pitchFamily="2" charset="-78"/>
            </a:endParaRPr>
          </a:p>
        </p:txBody>
      </p:sp>
      <p:sp>
        <p:nvSpPr>
          <p:cNvPr id="8" name="Slide Number Placeholder 7"/>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rtl="1"/>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pPr algn="l" rtl="1"/>
            <a:fld id="{401CF334-2D5C-4859-84A6-CA7E6E43FAEB}" type="slidenum">
              <a:rPr lang="en-US" smtClean="0"/>
              <a:pPr algn="l" rtl="1"/>
              <a:t>20</a:t>
            </a:fld>
            <a:endParaRPr lang="en-US"/>
          </a:p>
        </p:txBody>
      </p:sp>
      <p:sp>
        <p:nvSpPr>
          <p:cNvPr id="2" name="Rectangle 1"/>
          <p:cNvSpPr/>
          <p:nvPr/>
        </p:nvSpPr>
        <p:spPr>
          <a:xfrm>
            <a:off x="1789611" y="849703"/>
            <a:ext cx="7227641" cy="1200329"/>
          </a:xfrm>
          <a:prstGeom prst="rect">
            <a:avLst/>
          </a:prstGeom>
        </p:spPr>
        <p:txBody>
          <a:bodyPr wrap="square">
            <a:spAutoFit/>
          </a:bodyPr>
          <a:lstStyle/>
          <a:p>
            <a:pPr algn="r" rtl="1"/>
            <a:r>
              <a:rPr lang="ar-SA" sz="2400" dirty="0">
                <a:latin typeface="Calibri" panose="020F0502020204030204" pitchFamily="34" charset="0"/>
                <a:ea typeface="Calibri" panose="020F0502020204030204" pitchFamily="34" charset="0"/>
                <a:cs typeface="B Zar" panose="00000400000000000000" pitchFamily="2" charset="-78"/>
              </a:rPr>
              <a:t>با کلیک بر عنوان ژورنال به صفحه جزییات ژورنال دسترسی پیدا می‌کنید. در این صفحه اطلاعات کامل ژورنال همراه با شاخص‌های استنادی آن ارائه شده است (شکل 9). </a:t>
            </a:r>
            <a:endParaRPr lang="en-US" sz="2400" dirty="0">
              <a:cs typeface="B Zar" panose="00000400000000000000" pitchFamily="2" charset="-78"/>
            </a:endParaRPr>
          </a:p>
        </p:txBody>
      </p:sp>
      <p:grpSp>
        <p:nvGrpSpPr>
          <p:cNvPr id="6" name="Group 5"/>
          <p:cNvGrpSpPr/>
          <p:nvPr/>
        </p:nvGrpSpPr>
        <p:grpSpPr>
          <a:xfrm>
            <a:off x="2306984" y="2499015"/>
            <a:ext cx="6710268" cy="3013633"/>
            <a:chOff x="0" y="0"/>
            <a:chExt cx="5248275" cy="251939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6808" b="7549"/>
            <a:stretch/>
          </p:blipFill>
          <p:spPr bwMode="auto">
            <a:xfrm>
              <a:off x="0" y="288000"/>
              <a:ext cx="5248275" cy="2231390"/>
            </a:xfrm>
            <a:prstGeom prst="rect">
              <a:avLst/>
            </a:prstGeom>
            <a:ln>
              <a:noFill/>
            </a:ln>
            <a:extLst>
              <a:ext uri="{53640926-AAD7-44D8-BBD7-CCE9431645EC}">
                <a14:shadowObscured xmlns:a14="http://schemas.microsoft.com/office/drawing/2010/main"/>
              </a:ext>
            </a:extLst>
          </p:spPr>
        </p:pic>
        <p:sp>
          <p:nvSpPr>
            <p:cNvPr id="8" name="Text Box 42"/>
            <p:cNvSpPr txBox="1"/>
            <p:nvPr/>
          </p:nvSpPr>
          <p:spPr>
            <a:xfrm>
              <a:off x="0" y="0"/>
              <a:ext cx="5248275" cy="28067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rtl="1">
                <a:spcAft>
                  <a:spcPts val="1000"/>
                </a:spcAft>
              </a:pPr>
              <a:r>
                <a:rPr lang="fa-IR" sz="1200" i="1">
                  <a:solidFill>
                    <a:srgbClr val="44546A"/>
                  </a:solidFill>
                  <a:effectLst/>
                  <a:latin typeface="Calibri" panose="020F0502020204030204" pitchFamily="34" charset="0"/>
                  <a:ea typeface="Calibri" panose="020F0502020204030204" pitchFamily="34" charset="0"/>
                  <a:cs typeface="2  Baran" panose="00000400000000000000" pitchFamily="2" charset="-78"/>
                </a:rPr>
                <a:t>شکل 9. صفحه جزییات ژورنال</a:t>
              </a:r>
              <a:endParaRPr lang="en-US" sz="900" i="1">
                <a:solidFill>
                  <a:srgbClr val="44546A"/>
                </a:solidFill>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996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21</a:t>
            </a:fld>
            <a:endParaRPr lang="en-US"/>
          </a:p>
        </p:txBody>
      </p:sp>
      <p:sp>
        <p:nvSpPr>
          <p:cNvPr id="3" name="Rectangle 2"/>
          <p:cNvSpPr/>
          <p:nvPr/>
        </p:nvSpPr>
        <p:spPr>
          <a:xfrm>
            <a:off x="1256302" y="1862906"/>
            <a:ext cx="9069796" cy="2500043"/>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انتقال اطلاعات</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برای انتقال نتایج جستجو ابتدا مدرک مورد نظر را انتخاب نموده و بر روی گزینه </a:t>
            </a:r>
            <a:r>
              <a:rPr lang="en-US" sz="2800" dirty="0">
                <a:latin typeface="Calibri" panose="020F0502020204030204" pitchFamily="34" charset="0"/>
                <a:ea typeface="Calibri" panose="020F0502020204030204" pitchFamily="34" charset="0"/>
                <a:cs typeface="B Zar" panose="00000400000000000000" pitchFamily="2" charset="-78"/>
              </a:rPr>
              <a:t>export</a:t>
            </a:r>
            <a:r>
              <a:rPr lang="fa-IR" sz="2800" dirty="0">
                <a:latin typeface="Calibri" panose="020F0502020204030204" pitchFamily="34" charset="0"/>
                <a:ea typeface="Calibri" panose="020F0502020204030204" pitchFamily="34" charset="0"/>
                <a:cs typeface="B Zar" panose="00000400000000000000" pitchFamily="2" charset="-78"/>
              </a:rPr>
              <a:t> در صفحه نتایج کلیک نمایید (شکل 10). صفحه تنظیمات انتقال مدارک باز می شود پس از انجام تنظیمات و انتخاب نرم افزار مدیریت منابع اطلاعات را با کلیک بر دکمه </a:t>
            </a:r>
            <a:r>
              <a:rPr lang="en-US" sz="2800" dirty="0">
                <a:latin typeface="Calibri" panose="020F0502020204030204" pitchFamily="34" charset="0"/>
                <a:ea typeface="Calibri" panose="020F0502020204030204" pitchFamily="34" charset="0"/>
                <a:cs typeface="B Zar" panose="00000400000000000000" pitchFamily="2" charset="-78"/>
              </a:rPr>
              <a:t>export</a:t>
            </a:r>
            <a:r>
              <a:rPr lang="en-US" sz="2800" dirty="0">
                <a:latin typeface="2  Ferdosi" panose="00000400000000000000" pitchFamily="2" charset="-78"/>
                <a:ea typeface="Calibri" panose="020F0502020204030204" pitchFamily="34" charset="0"/>
                <a:cs typeface="B Zar" panose="00000400000000000000" pitchFamily="2" charset="-78"/>
              </a:rPr>
              <a:t> </a:t>
            </a:r>
            <a:r>
              <a:rPr lang="fa-IR" sz="2800" dirty="0">
                <a:latin typeface="2  Ferdosi" panose="00000400000000000000" pitchFamily="2" charset="-78"/>
                <a:ea typeface="Calibri" panose="020F0502020204030204" pitchFamily="34" charset="0"/>
                <a:cs typeface="B Zar" panose="00000400000000000000" pitchFamily="2" charset="-78"/>
              </a:rPr>
              <a:t>به نرم افزار مربوطه انتقال دهید. </a:t>
            </a:r>
            <a:endParaRPr lang="en-US" sz="28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13456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22</a:t>
            </a:fld>
            <a:endParaRPr lang="en-US"/>
          </a:p>
        </p:txBody>
      </p:sp>
      <p:grpSp>
        <p:nvGrpSpPr>
          <p:cNvPr id="6" name="Group 5"/>
          <p:cNvGrpSpPr/>
          <p:nvPr/>
        </p:nvGrpSpPr>
        <p:grpSpPr>
          <a:xfrm>
            <a:off x="1991762" y="1140737"/>
            <a:ext cx="7208558" cy="3948541"/>
            <a:chOff x="0" y="0"/>
            <a:chExt cx="5738400" cy="3664796"/>
          </a:xfrm>
        </p:grpSpPr>
        <p:grpSp>
          <p:nvGrpSpPr>
            <p:cNvPr id="7" name="Group 6"/>
            <p:cNvGrpSpPr/>
            <p:nvPr/>
          </p:nvGrpSpPr>
          <p:grpSpPr>
            <a:xfrm>
              <a:off x="86400" y="352800"/>
              <a:ext cx="5652000" cy="3311996"/>
              <a:chOff x="0" y="0"/>
              <a:chExt cx="5917955" cy="384373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394" r="2947" b="11859"/>
              <a:stretch/>
            </p:blipFill>
            <p:spPr bwMode="auto">
              <a:xfrm>
                <a:off x="0" y="115200"/>
                <a:ext cx="5542915" cy="1792605"/>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513" t="16377" r="7064" b="14450"/>
              <a:stretch/>
            </p:blipFill>
            <p:spPr bwMode="auto">
              <a:xfrm>
                <a:off x="842400" y="1533600"/>
                <a:ext cx="5075555" cy="2310130"/>
              </a:xfrm>
              <a:prstGeom prst="rect">
                <a:avLst/>
              </a:prstGeom>
              <a:ln>
                <a:noFill/>
              </a:ln>
              <a:extLst>
                <a:ext uri="{53640926-AAD7-44D8-BBD7-CCE9431645EC}">
                  <a14:shadowObscured xmlns:a14="http://schemas.microsoft.com/office/drawing/2010/main"/>
                </a:ext>
              </a:extLst>
            </p:spPr>
          </p:pic>
          <p:sp>
            <p:nvSpPr>
              <p:cNvPr id="11" name="Right Arrow 10"/>
              <p:cNvSpPr/>
              <p:nvPr/>
            </p:nvSpPr>
            <p:spPr>
              <a:xfrm rot="2693183">
                <a:off x="1483200" y="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Right Arrow 11"/>
              <p:cNvSpPr/>
              <p:nvPr/>
            </p:nvSpPr>
            <p:spPr>
              <a:xfrm>
                <a:off x="187200" y="148320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ight Arrow 12"/>
              <p:cNvSpPr/>
              <p:nvPr/>
            </p:nvSpPr>
            <p:spPr>
              <a:xfrm rot="5400000">
                <a:off x="5425200" y="3085200"/>
                <a:ext cx="617815" cy="3672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Text Box 67"/>
            <p:cNvSpPr txBox="1"/>
            <p:nvPr/>
          </p:nvSpPr>
          <p:spPr>
            <a:xfrm>
              <a:off x="0" y="0"/>
              <a:ext cx="5651500" cy="29872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10. انتقال اطلاعات</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160040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43" y="1972571"/>
            <a:ext cx="10562357" cy="39834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1139060" y="3552668"/>
            <a:ext cx="2533338" cy="823245"/>
          </a:xfrm>
          <a:prstGeom prst="rect">
            <a:avLst/>
          </a:prstGeom>
        </p:spPr>
      </p:pic>
    </p:spTree>
    <p:extLst>
      <p:ext uri="{BB962C8B-B14F-4D97-AF65-F5344CB8AC3E}">
        <p14:creationId xmlns:p14="http://schemas.microsoft.com/office/powerpoint/2010/main" val="396664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a-IR" dirty="0" smtClean="0"/>
              <a:t>دانشگاه علوم پزشکی کرمانشاه 1397</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3</a:t>
            </a:fld>
            <a:endParaRPr lang="en-US"/>
          </a:p>
        </p:txBody>
      </p:sp>
      <p:sp>
        <p:nvSpPr>
          <p:cNvPr id="8" name="Rectangle 7"/>
          <p:cNvSpPr/>
          <p:nvPr/>
        </p:nvSpPr>
        <p:spPr>
          <a:xfrm>
            <a:off x="1304109" y="2092716"/>
            <a:ext cx="8974182" cy="3253711"/>
          </a:xfrm>
          <a:prstGeom prst="rect">
            <a:avLst/>
          </a:prstGeom>
        </p:spPr>
        <p:txBody>
          <a:bodyPr wrap="square">
            <a:spAutoFit/>
          </a:bodyPr>
          <a:lstStyle/>
          <a:p>
            <a:pPr indent="215900" algn="just" rtl="1">
              <a:lnSpc>
                <a:spcPct val="107000"/>
              </a:lnSpc>
              <a:spcAft>
                <a:spcPts val="800"/>
              </a:spcAft>
            </a:pPr>
            <a:r>
              <a:rPr lang="fa-IR" sz="2400" dirty="0">
                <a:latin typeface="Calibri" panose="020F0502020204030204" pitchFamily="34" charset="0"/>
                <a:ea typeface="Calibri" panose="020F0502020204030204" pitchFamily="34" charset="0"/>
                <a:cs typeface="B Zar" panose="00000400000000000000" pitchFamily="2" charset="-78"/>
              </a:rPr>
              <a:t>پایگاه اطلاعات علمی اسکوپوس (</a:t>
            </a:r>
            <a:r>
              <a:rPr lang="en-US" sz="2400" dirty="0">
                <a:latin typeface="Calibri" panose="020F0502020204030204" pitchFamily="34" charset="0"/>
                <a:ea typeface="Calibri" panose="020F0502020204030204" pitchFamily="34" charset="0"/>
                <a:cs typeface="B Zar" panose="00000400000000000000" pitchFamily="2" charset="-78"/>
              </a:rPr>
              <a:t>Scopus</a:t>
            </a:r>
            <a:r>
              <a:rPr lang="fa-IR" sz="2400" dirty="0">
                <a:latin typeface="Calibri" panose="020F0502020204030204" pitchFamily="34" charset="0"/>
                <a:ea typeface="Calibri" panose="020F0502020204030204" pitchFamily="34" charset="0"/>
                <a:cs typeface="B Zar" panose="00000400000000000000" pitchFamily="2" charset="-78"/>
              </a:rPr>
              <a:t>) محصول شرکت الزویر (</a:t>
            </a:r>
            <a:r>
              <a:rPr lang="en-US" sz="2400" dirty="0">
                <a:latin typeface="Calibri" panose="020F0502020204030204" pitchFamily="34" charset="0"/>
                <a:ea typeface="Calibri" panose="020F0502020204030204" pitchFamily="34" charset="0"/>
                <a:cs typeface="B Zar" panose="00000400000000000000" pitchFamily="2" charset="-78"/>
              </a:rPr>
              <a:t>Elsevier</a:t>
            </a:r>
            <a:r>
              <a:rPr lang="fa-IR" sz="2400" dirty="0">
                <a:latin typeface="Calibri" panose="020F0502020204030204" pitchFamily="34" charset="0"/>
                <a:ea typeface="Calibri" panose="020F0502020204030204" pitchFamily="34" charset="0"/>
                <a:cs typeface="B Zar" panose="00000400000000000000" pitchFamily="2" charset="-78"/>
              </a:rPr>
              <a:t>) بزرگترین و معتبر ترین چکیده‌نامه آنلاین جهان است. این پایگاه در سال 2004 راه‌اندازی شد و آپدیت آن روزانه است. اسکوپوس همه حیطه‌های علوم که شامل علوم زیستی، فیزیک و شیمی و علوم اجتماعی می‌شود را در برمی‌گیرد. اسکوپوس اطلاعات محصولات حدود ۵ هزار ناشر علمی را از سراسر جهان در خود جای داده‌است. در مجموع اسکوپوس </a:t>
            </a:r>
            <a:r>
              <a:rPr lang="fa-IR" sz="2400" dirty="0" smtClean="0">
                <a:latin typeface="Calibri" panose="020F0502020204030204" pitchFamily="34" charset="0"/>
                <a:ea typeface="Calibri" panose="020F0502020204030204" pitchFamily="34" charset="0"/>
                <a:cs typeface="B Zar" panose="00000400000000000000" pitchFamily="2" charset="-78"/>
              </a:rPr>
              <a:t>اطلاعات 22800 مجله علمی </a:t>
            </a:r>
            <a:r>
              <a:rPr lang="fa-IR" sz="2400" dirty="0">
                <a:latin typeface="Calibri" panose="020F0502020204030204" pitchFamily="34" charset="0"/>
                <a:ea typeface="Calibri" panose="020F0502020204030204" pitchFamily="34" charset="0"/>
                <a:cs typeface="B Zar" panose="00000400000000000000" pitchFamily="2" charset="-78"/>
              </a:rPr>
              <a:t>پژوهشی را در خود نمایه کرده‌است. استفاده از اطلاعات اسکوپوس نیاز به اشتراک و پرداخت هزینه دارد که توسط وزارت بهداشت برای دانشگاه‌های علوم پزشکی کشور ازجمله دانشگاه علوم پزشکی کرمانشاه تهیه گردیده و در دسترس پژوهشگران و دانشجویان می باشد.</a:t>
            </a:r>
            <a:endParaRPr lang="en-US" sz="24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9" name="Text Box 88"/>
          <p:cNvSpPr txBox="1"/>
          <p:nvPr/>
        </p:nvSpPr>
        <p:spPr>
          <a:xfrm>
            <a:off x="8399417" y="796861"/>
            <a:ext cx="3182983" cy="52514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800" b="1" i="0" u="none" strike="noStrike" kern="0" cap="none" spc="0" normalizeH="0" baseline="0" noProof="0" dirty="0">
                <a:ln w="6731" cap="flat" cmpd="sng" algn="ctr">
                  <a:solidFill>
                    <a:srgbClr val="FFFFFF"/>
                  </a:solidFill>
                  <a:prstDash val="solid"/>
                  <a:round/>
                </a:ln>
                <a:solidFill>
                  <a:srgbClr val="262626"/>
                </a:solidFill>
                <a:effectLst>
                  <a:outerShdw dist="38100" dir="2700000" algn="bl">
                    <a:srgbClr val="4472C4"/>
                  </a:outerShdw>
                </a:effectLst>
                <a:uLnTx/>
                <a:uFillTx/>
                <a:latin typeface="Calibri" panose="020F0502020204030204" pitchFamily="34" charset="0"/>
                <a:ea typeface="Calibri" panose="020F0502020204030204" pitchFamily="34" charset="0"/>
                <a:cs typeface="B Zar" panose="00000400000000000000" pitchFamily="2" charset="-78"/>
              </a:rPr>
              <a:t>معرفی اسکوپوس</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smtClean="0">
                <a:ln>
                  <a:noFill/>
                </a:ln>
                <a:solidFill>
                  <a:prstClr val="black"/>
                </a:solidFill>
                <a:effectLst/>
                <a:uLnTx/>
                <a:uFillTx/>
                <a:latin typeface="Palatino Linotype" panose="02040502050505030304"/>
                <a:ea typeface="+mn-ea"/>
                <a:cs typeface="Tahoma" panose="020B0604030504040204" pitchFamily="34" charset="0"/>
              </a:rPr>
              <a:t>دانشگاه علوم پزشکی کرمانشاه 1397</a:t>
            </a:r>
            <a:endParaRPr kumimoji="0" lang="en-US" sz="11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1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2" name="Rectangle 1"/>
          <p:cNvSpPr/>
          <p:nvPr/>
        </p:nvSpPr>
        <p:spPr>
          <a:xfrm>
            <a:off x="6165596" y="916819"/>
            <a:ext cx="5416804" cy="52322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جستجوی مدارک</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Palatino Linotype" panose="02040502050505030304"/>
                <a:ea typeface="Calibri" panose="020F0502020204030204" pitchFamily="34" charset="0"/>
                <a:cs typeface="B Zar" panose="00000400000000000000" pitchFamily="2" charset="-78"/>
              </a:rPr>
              <a:t> </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a:t>
            </a:r>
            <a:r>
              <a:rPr kumimoji="0" lang="en-US"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Times New Roman" panose="02020603050405020304" pitchFamily="18" charset="0"/>
                <a:ea typeface="Calibri" panose="020F0502020204030204" pitchFamily="34" charset="0"/>
                <a:cs typeface="B Zar" panose="00000400000000000000" pitchFamily="2" charset="-78"/>
              </a:rPr>
              <a:t>Document search</a:t>
            </a:r>
            <a:r>
              <a:rPr kumimoji="0" lang="fa-IR" sz="2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3E8853"/>
                  </a:outerShdw>
                </a:effectLst>
                <a:uLnTx/>
                <a:uFillTx/>
                <a:latin typeface="Calibri" panose="020F0502020204030204" pitchFamily="34" charset="0"/>
                <a:ea typeface="Calibri" panose="020F0502020204030204" pitchFamily="34" charset="0"/>
                <a:cs typeface="B Zar" panose="00000400000000000000" pitchFamily="2" charset="-78"/>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a:cs typeface="B Zar" panose="00000400000000000000" pitchFamily="2" charset="-78"/>
            </a:endParaRPr>
          </a:p>
        </p:txBody>
      </p:sp>
      <p:sp>
        <p:nvSpPr>
          <p:cNvPr id="3" name="Rectangle 2"/>
          <p:cNvSpPr/>
          <p:nvPr/>
        </p:nvSpPr>
        <p:spPr>
          <a:xfrm>
            <a:off x="2238103" y="2174293"/>
            <a:ext cx="7754982" cy="310854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2  Ferdosi" panose="00000400000000000000" pitchFamily="2" charset="-78"/>
                <a:ea typeface="Calibri" panose="020F0502020204030204" pitchFamily="34" charset="0"/>
                <a:cs typeface="B Zar" panose="00000400000000000000" pitchFamily="2" charset="-78"/>
              </a:rPr>
              <a:t> </a:t>
            </a:r>
            <a:r>
              <a:rPr kumimoji="0" lang="fa-IR" sz="2800" b="0" i="0" u="none" strike="noStrike" kern="1200" cap="none" spc="0" normalizeH="0" baseline="0" noProof="0" dirty="0">
                <a:ln>
                  <a:noFill/>
                </a:ln>
                <a:solidFill>
                  <a:prstClr val="black"/>
                </a:solidFill>
                <a:effectLst/>
                <a:uLnTx/>
                <a:uFillTx/>
                <a:latin typeface="2  Ferdosi" panose="00000400000000000000" pitchFamily="2" charset="-78"/>
                <a:ea typeface="Calibri" panose="020F0502020204030204" pitchFamily="34" charset="0"/>
                <a:cs typeface="B Zar" panose="00000400000000000000" pitchFamily="2" charset="-78"/>
              </a:rPr>
              <a:t>برای جستجوی مدارک در این پایگاه از زبانه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Document</a:t>
            </a:r>
            <a:r>
              <a:rPr kumimoji="0" lang="fa-I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استفاده می‌کنیم و کلید واژه یا کلید واژه‌ها و عبارت  مورد نظر را تایپ می نماییم. سپس در باکس مقابل آن فیلد یا حوزه مورد نظر را برای جستجو انتخاب می‌نماییم. درصورت نیاز به فیلدهای بیشتر روی علامت به‌علاوه(+) کلیک نمایید. آنگاه دکمه جستجو را کلیک نمایید. توجه داشته باشید در صورت عدم انتخاب فیلد، سیستم به‌طور پیش فرض فیلدهای عنوان مقاله، چکیده و کلیدواژه‌ها را جستجو می‌نماید (شکل </a:t>
            </a:r>
            <a:r>
              <a:rPr kumimoji="0" lang="fa-IR"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1).</a:t>
            </a:r>
            <a:endParaRPr kumimoji="0" lang="en-US" sz="2800" b="0" i="0" u="none" strike="noStrike" kern="1200" cap="none" spc="0" normalizeH="0" baseline="0" noProof="0" dirty="0">
              <a:ln>
                <a:noFill/>
              </a:ln>
              <a:solidFill>
                <a:prstClr val="black"/>
              </a:solidFill>
              <a:effectLst/>
              <a:uLnTx/>
              <a:uFillTx/>
              <a:latin typeface="Palatino Linotype" panose="02040502050505030304"/>
              <a:cs typeface="B Zar" panose="00000400000000000000" pitchFamily="2" charset="-78"/>
            </a:endParaRPr>
          </a:p>
        </p:txBody>
      </p:sp>
    </p:spTree>
    <p:extLst>
      <p:ext uri="{BB962C8B-B14F-4D97-AF65-F5344CB8AC3E}">
        <p14:creationId xmlns:p14="http://schemas.microsoft.com/office/powerpoint/2010/main" val="10006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5</a:t>
            </a:fld>
            <a:endParaRPr lang="en-US"/>
          </a:p>
        </p:txBody>
      </p:sp>
      <p:grpSp>
        <p:nvGrpSpPr>
          <p:cNvPr id="6" name="Group 5"/>
          <p:cNvGrpSpPr/>
          <p:nvPr/>
        </p:nvGrpSpPr>
        <p:grpSpPr>
          <a:xfrm>
            <a:off x="1158738" y="1149531"/>
            <a:ext cx="10166759" cy="4513334"/>
            <a:chOff x="115200" y="180559"/>
            <a:chExt cx="8748161" cy="385198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7388" b="7069"/>
            <a:stretch/>
          </p:blipFill>
          <p:spPr bwMode="auto">
            <a:xfrm>
              <a:off x="115200" y="475199"/>
              <a:ext cx="8748161" cy="35573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ext Box 13"/>
            <p:cNvSpPr txBox="1"/>
            <p:nvPr/>
          </p:nvSpPr>
          <p:spPr>
            <a:xfrm>
              <a:off x="851382" y="180559"/>
              <a:ext cx="6638290" cy="2946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rtl="1">
                <a:spcAft>
                  <a:spcPts val="1000"/>
                </a:spcAft>
              </a:pPr>
              <a:r>
                <a:rPr lang="fa-IR" i="1" dirty="0">
                  <a:solidFill>
                    <a:srgbClr val="44546A"/>
                  </a:solidFill>
                  <a:effectLst/>
                  <a:latin typeface="Calibri" panose="020F0502020204030204" pitchFamily="34" charset="0"/>
                  <a:ea typeface="Calibri" panose="020F0502020204030204" pitchFamily="34" charset="0"/>
                  <a:cs typeface="B Zar" panose="00000400000000000000" pitchFamily="2" charset="-78"/>
                </a:rPr>
                <a:t>شکل 1. جستجوی مدارک</a:t>
              </a:r>
              <a:endParaRPr lang="en-US" i="1" dirty="0">
                <a:solidFill>
                  <a:srgbClr val="44546A"/>
                </a:solidFill>
                <a:effectLst/>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21930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dirty="0"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6</a:t>
            </a:fld>
            <a:endParaRPr lang="en-US"/>
          </a:p>
        </p:txBody>
      </p:sp>
      <p:sp>
        <p:nvSpPr>
          <p:cNvPr id="3" name="Rectangle 2"/>
          <p:cNvSpPr/>
          <p:nvPr/>
        </p:nvSpPr>
        <p:spPr>
          <a:xfrm>
            <a:off x="1332412" y="781812"/>
            <a:ext cx="10032274" cy="5278368"/>
          </a:xfrm>
          <a:prstGeom prst="rect">
            <a:avLst/>
          </a:prstGeom>
        </p:spPr>
        <p:txBody>
          <a:bodyPr wrap="square">
            <a:spAutoFit/>
          </a:bodyPr>
          <a:lstStyle/>
          <a:p>
            <a:pPr algn="just" rtl="1">
              <a:lnSpc>
                <a:spcPct val="107000"/>
              </a:lnSpc>
              <a:spcAft>
                <a:spcPts val="800"/>
              </a:spcAft>
            </a:pPr>
            <a:r>
              <a:rPr lang="fa-IR" sz="2800" b="1" dirty="0" smtClean="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 </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نتایج جستجو(</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Result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ar-SA" sz="2800" dirty="0">
                <a:latin typeface="Calibri" panose="020F0502020204030204" pitchFamily="34" charset="0"/>
                <a:ea typeface="Calibri" panose="020F0502020204030204" pitchFamily="34" charset="0"/>
                <a:cs typeface="B Zar" panose="00000400000000000000" pitchFamily="2" charset="-78"/>
              </a:rPr>
              <a:t>صفحه نتایج جستجو به دو بخش تقسیم می‌شود (شکل 2): </a:t>
            </a:r>
            <a:endParaRPr lang="en-US" sz="2800" dirty="0">
              <a:latin typeface="Calibri" panose="020F0502020204030204" pitchFamily="34" charset="0"/>
              <a:ea typeface="Calibri" panose="020F0502020204030204" pitchFamily="34" charset="0"/>
              <a:cs typeface="B Zar" panose="00000400000000000000" pitchFamily="2" charset="-78"/>
            </a:endParaRPr>
          </a:p>
          <a:p>
            <a:pPr algn="just" rtl="1"/>
            <a:r>
              <a:rPr lang="ar-SA" sz="2800" dirty="0">
                <a:latin typeface="Calibri" panose="020F0502020204030204" pitchFamily="34" charset="0"/>
                <a:ea typeface="Calibri" panose="020F0502020204030204" pitchFamily="34" charset="0"/>
                <a:cs typeface="B Zar" panose="00000400000000000000" pitchFamily="2" charset="-78"/>
              </a:rPr>
              <a:t>1. ستون سمت چپ صفحه که محدود کننده‌ها هستند و می‌توان نتایج را بر اساس سال، نویسنده، موضوع، نوع مدرک، عنوان منبع، وابستگی سازمانی، کلید واژه‌ها، کشور، نوع سند و زبان مدرک محدود نمود.</a:t>
            </a:r>
            <a:endParaRPr lang="fa-IR" sz="2800" dirty="0" smtClean="0">
              <a:latin typeface="Calibri" panose="020F0502020204030204" pitchFamily="34" charset="0"/>
              <a:ea typeface="Calibri" panose="020F0502020204030204" pitchFamily="34" charset="0"/>
              <a:cs typeface="B Zar" panose="00000400000000000000" pitchFamily="2" charset="-78"/>
            </a:endParaRPr>
          </a:p>
          <a:p>
            <a:pPr algn="just" rtl="1">
              <a:lnSpc>
                <a:spcPct val="107000"/>
              </a:lnSpc>
              <a:spcAft>
                <a:spcPts val="800"/>
              </a:spcAft>
            </a:pPr>
            <a:r>
              <a:rPr lang="ar-SA" sz="2800" dirty="0" smtClean="0">
                <a:latin typeface="Calibri" panose="020F0502020204030204" pitchFamily="34" charset="0"/>
                <a:ea typeface="Calibri" panose="020F0502020204030204" pitchFamily="34" charset="0"/>
                <a:cs typeface="B Zar" panose="00000400000000000000" pitchFamily="2" charset="-78"/>
              </a:rPr>
              <a:t> </a:t>
            </a:r>
            <a:r>
              <a:rPr lang="fa-IR" sz="2800" dirty="0" smtClean="0">
                <a:latin typeface="Calibri" panose="020F0502020204030204" pitchFamily="34" charset="0"/>
                <a:ea typeface="Calibri" panose="020F0502020204030204" pitchFamily="34" charset="0"/>
                <a:cs typeface="B Zar" panose="00000400000000000000" pitchFamily="2" charset="-78"/>
              </a:rPr>
              <a:t>2. </a:t>
            </a:r>
            <a:r>
              <a:rPr lang="ar-SA" sz="2800" dirty="0" smtClean="0">
                <a:latin typeface="Calibri" panose="020F0502020204030204" pitchFamily="34" charset="0"/>
                <a:ea typeface="Calibri" panose="020F0502020204030204" pitchFamily="34" charset="0"/>
                <a:cs typeface="B Zar" panose="00000400000000000000" pitchFamily="2" charset="-78"/>
              </a:rPr>
              <a:t>نتایج </a:t>
            </a:r>
            <a:r>
              <a:rPr lang="ar-SA" sz="2800" dirty="0">
                <a:latin typeface="Calibri" panose="020F0502020204030204" pitchFamily="34" charset="0"/>
                <a:ea typeface="Calibri" panose="020F0502020204030204" pitchFamily="34" charset="0"/>
                <a:cs typeface="B Zar" panose="00000400000000000000" pitchFamily="2" charset="-78"/>
              </a:rPr>
              <a:t>جستجو، در این قسمت نتایج به ترتیب عنوان مدرک، نویسندگان، سال انتشار، عنوان منبع و تعداد استنادها نمایش داده می‌شود. نتایج را می توان با توجه به نیاز خود بر اساس بالاترین </a:t>
            </a:r>
            <a:r>
              <a:rPr lang="fa-IR" sz="2800" dirty="0">
                <a:latin typeface="Calibri" panose="020F0502020204030204" pitchFamily="34" charset="0"/>
                <a:ea typeface="Calibri" panose="020F0502020204030204" pitchFamily="34" charset="0"/>
                <a:cs typeface="B Zar" panose="00000400000000000000" pitchFamily="2" charset="-78"/>
              </a:rPr>
              <a:t>و پایین‌ترین </a:t>
            </a:r>
            <a:r>
              <a:rPr lang="ar-SA" sz="2800" dirty="0">
                <a:latin typeface="Calibri" panose="020F0502020204030204" pitchFamily="34" charset="0"/>
                <a:ea typeface="Calibri" panose="020F0502020204030204" pitchFamily="34" charset="0"/>
                <a:cs typeface="B Zar" panose="00000400000000000000" pitchFamily="2" charset="-78"/>
              </a:rPr>
              <a:t>استناد، جدیدترین و قدیمترین تاریخ، الفبایی نویسنده و نوع منبع تنظیم نمود. در زیر هر عنوان لینک گزینه های مشاهده چکیده، مشاهده در ناشر مدرک و مدارک مرتبط وجود دارد. در صورت اشتراک مدرک با کلیک بر روی گزینه مشاهده در ناشر به تمام متن مدرک دسترسی می‌یابید. </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22818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7</a:t>
            </a:fld>
            <a:endParaRPr lang="en-US"/>
          </a:p>
        </p:txBody>
      </p:sp>
      <p:grpSp>
        <p:nvGrpSpPr>
          <p:cNvPr id="6" name="Group 5"/>
          <p:cNvGrpSpPr/>
          <p:nvPr/>
        </p:nvGrpSpPr>
        <p:grpSpPr>
          <a:xfrm>
            <a:off x="1332411" y="914400"/>
            <a:ext cx="10019211" cy="4950823"/>
            <a:chOff x="0" y="0"/>
            <a:chExt cx="6249010" cy="4154220"/>
          </a:xfrm>
        </p:grpSpPr>
        <p:sp>
          <p:nvSpPr>
            <p:cNvPr id="7" name="Text Box 17"/>
            <p:cNvSpPr txBox="1"/>
            <p:nvPr/>
          </p:nvSpPr>
          <p:spPr>
            <a:xfrm>
              <a:off x="403200" y="0"/>
              <a:ext cx="5845810" cy="25908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2. صفحه نتایج جستجو</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nvGrpSpPr>
            <p:cNvPr id="8" name="Group 7"/>
            <p:cNvGrpSpPr/>
            <p:nvPr/>
          </p:nvGrpSpPr>
          <p:grpSpPr>
            <a:xfrm>
              <a:off x="0" y="108000"/>
              <a:ext cx="6247130" cy="4046220"/>
              <a:chOff x="0" y="0"/>
              <a:chExt cx="6945691" cy="4492435"/>
            </a:xfrm>
          </p:grpSpPr>
          <p:grpSp>
            <p:nvGrpSpPr>
              <p:cNvPr id="9" name="Group 8"/>
              <p:cNvGrpSpPr/>
              <p:nvPr/>
            </p:nvGrpSpPr>
            <p:grpSpPr>
              <a:xfrm>
                <a:off x="0" y="0"/>
                <a:ext cx="6945691" cy="4492435"/>
                <a:chOff x="0" y="0"/>
                <a:chExt cx="6945691" cy="4492435"/>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50422" r="73350" b="12297"/>
                <a:stretch/>
              </p:blipFill>
              <p:spPr bwMode="auto">
                <a:xfrm>
                  <a:off x="2316701" y="3247200"/>
                  <a:ext cx="1583690" cy="124523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6338" b="6869"/>
                <a:stretch/>
              </p:blipFill>
              <p:spPr bwMode="auto">
                <a:xfrm>
                  <a:off x="495101" y="252000"/>
                  <a:ext cx="5943600" cy="2565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701" y="0"/>
                  <a:ext cx="1316990" cy="1475105"/>
                </a:xfrm>
                <a:prstGeom prst="rect">
                  <a:avLst/>
                </a:prstGeom>
                <a:ln>
                  <a:noFill/>
                </a:ln>
                <a:effectLst>
                  <a:outerShdw blurRad="292100" dist="139700" dir="2700000" algn="tl" rotWithShape="0">
                    <a:srgbClr val="333333">
                      <a:alpha val="65000"/>
                    </a:srgbClr>
                  </a:outerShdw>
                </a:effectLst>
              </p:spPr>
            </p:pic>
            <p:sp>
              <p:nvSpPr>
                <p:cNvPr id="14" name="Right Arrow 13"/>
                <p:cNvSpPr/>
                <p:nvPr/>
              </p:nvSpPr>
              <p:spPr>
                <a:xfrm rot="18888972">
                  <a:off x="5034701" y="723600"/>
                  <a:ext cx="552640" cy="35484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301" y="1411200"/>
                  <a:ext cx="1596390" cy="2566670"/>
                </a:xfrm>
                <a:prstGeom prst="rect">
                  <a:avLst/>
                </a:prstGeom>
                <a:ln>
                  <a:noFill/>
                </a:ln>
                <a:effectLst>
                  <a:outerShdw blurRad="292100" dist="139700" dir="2700000" algn="tl" rotWithShape="0">
                    <a:srgbClr val="333333">
                      <a:alpha val="65000"/>
                    </a:srgbClr>
                  </a:outerShdw>
                </a:effectLst>
              </p:spPr>
            </p:pic>
            <p:sp>
              <p:nvSpPr>
                <p:cNvPr id="16" name="Right Arrow 15"/>
                <p:cNvSpPr/>
                <p:nvPr/>
              </p:nvSpPr>
              <p:spPr>
                <a:xfrm rot="18888972">
                  <a:off x="-98899" y="1897200"/>
                  <a:ext cx="552640" cy="354842"/>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247965">
                  <a:off x="2993501" y="1828800"/>
                  <a:ext cx="475615" cy="47561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783661">
                  <a:off x="1420301" y="1659600"/>
                  <a:ext cx="374015" cy="2138680"/>
                </a:xfrm>
                <a:prstGeom prst="rect">
                  <a:avLst/>
                </a:prstGeom>
                <a:ln>
                  <a:noFill/>
                </a:ln>
                <a:effectLst>
                  <a:outerShdw blurRad="292100" dist="139700" dir="2700000" algn="tl" rotWithShape="0">
                    <a:srgbClr val="333333">
                      <a:alpha val="65000"/>
                    </a:srgbClr>
                  </a:outerShdw>
                </a:effectLst>
              </p:spPr>
            </p:pic>
          </p:grpSp>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2755" t="196061" r="-2755" b="-175026"/>
              <a:stretch/>
            </p:blipFill>
            <p:spPr bwMode="auto">
              <a:xfrm>
                <a:off x="446400" y="7200"/>
                <a:ext cx="5939790" cy="2444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011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8</a:t>
            </a:fld>
            <a:endParaRPr lang="en-US"/>
          </a:p>
        </p:txBody>
      </p:sp>
      <p:sp>
        <p:nvSpPr>
          <p:cNvPr id="2" name="Rectangle 1"/>
          <p:cNvSpPr/>
          <p:nvPr/>
        </p:nvSpPr>
        <p:spPr>
          <a:xfrm>
            <a:off x="914400" y="1098844"/>
            <a:ext cx="9810206" cy="4805162"/>
          </a:xfrm>
          <a:prstGeom prst="rect">
            <a:avLst/>
          </a:prstGeom>
        </p:spPr>
        <p:txBody>
          <a:bodyPr wrap="square">
            <a:spAutoFit/>
          </a:bodyPr>
          <a:lstStyle/>
          <a:p>
            <a:pPr algn="r" rtl="1">
              <a:lnSpc>
                <a:spcPct val="107000"/>
              </a:lnSpc>
              <a:spcAft>
                <a:spcPts val="800"/>
              </a:spcAft>
            </a:pP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جستجوی نویسندگان (</a:t>
            </a:r>
            <a:r>
              <a:rPr lang="en-US" sz="2800" b="1" dirty="0">
                <a:ln w="6731" cap="flat" cmpd="sng" algn="ctr">
                  <a:solidFill>
                    <a:srgbClr val="FFFFFF"/>
                  </a:solidFill>
                  <a:prstDash val="solid"/>
                  <a:round/>
                </a:ln>
                <a:solidFill>
                  <a:srgbClr val="262626"/>
                </a:solidFill>
                <a:effectLst>
                  <a:outerShdw dist="38100" dir="2700000" algn="bl">
                    <a:schemeClr val="accent5"/>
                  </a:outerShdw>
                </a:effectLst>
                <a:latin typeface="Times New Roman" panose="02020603050405020304" pitchFamily="18" charset="0"/>
                <a:ea typeface="Calibri" panose="020F0502020204030204" pitchFamily="34" charset="0"/>
                <a:cs typeface="B Zar" panose="00000400000000000000" pitchFamily="2" charset="-78"/>
              </a:rPr>
              <a:t>Author search</a:t>
            </a:r>
            <a:r>
              <a:rPr lang="fa-IR"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B Zar" panose="00000400000000000000" pitchFamily="2" charset="-78"/>
              </a:rPr>
              <a:t>)</a:t>
            </a:r>
            <a:endParaRPr lang="en-US" sz="2800" dirty="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0"/>
              </a:spcAft>
            </a:pPr>
            <a:r>
              <a:rPr lang="ar-SA" sz="2800" dirty="0">
                <a:latin typeface="Calibri" panose="020F0502020204030204" pitchFamily="34" charset="0"/>
                <a:ea typeface="Calibri" panose="020F0502020204030204" pitchFamily="34" charset="0"/>
                <a:cs typeface="B Zar" panose="00000400000000000000" pitchFamily="2" charset="-78"/>
              </a:rPr>
              <a:t>برای جستجوی نویسندگان خاص از </a:t>
            </a:r>
            <a:r>
              <a:rPr lang="en-US" sz="2800" dirty="0">
                <a:latin typeface="Calibri" panose="020F0502020204030204" pitchFamily="34" charset="0"/>
                <a:ea typeface="Calibri" panose="020F0502020204030204" pitchFamily="34" charset="0"/>
                <a:cs typeface="B Zar" panose="00000400000000000000" pitchFamily="2" charset="-78"/>
              </a:rPr>
              <a:t>Author search</a:t>
            </a:r>
            <a:r>
              <a:rPr lang="fa-IR" sz="2800" dirty="0">
                <a:latin typeface="Calibri" panose="020F0502020204030204" pitchFamily="34" charset="0"/>
                <a:ea typeface="Calibri" panose="020F0502020204030204" pitchFamily="34" charset="0"/>
                <a:cs typeface="B Zar" panose="00000400000000000000" pitchFamily="2" charset="-78"/>
              </a:rPr>
              <a:t> استفاده نمایید. ابتدا نام خانوادگی نویسنده و نام کوچک فرد را به‌طور اختصاری مطابق مثال داده شده در ذیل باکس جستجو در قسمت‌های مربوطه وارد نمایید. در صورتی‌که فرد مورد نظر وابستگی سازمانی خاصی دارد در قسمت </a:t>
            </a:r>
            <a:r>
              <a:rPr lang="en-US" sz="2800" dirty="0">
                <a:latin typeface="Calibri" panose="020F0502020204030204" pitchFamily="34" charset="0"/>
                <a:ea typeface="Calibri" panose="020F0502020204030204" pitchFamily="34" charset="0"/>
                <a:cs typeface="B Zar" panose="00000400000000000000" pitchFamily="2" charset="-78"/>
              </a:rPr>
              <a:t>affiliation</a:t>
            </a:r>
            <a:r>
              <a:rPr lang="fa-IR" sz="2800" dirty="0">
                <a:latin typeface="Calibri" panose="020F0502020204030204" pitchFamily="34" charset="0"/>
                <a:ea typeface="Calibri" panose="020F0502020204030204" pitchFamily="34" charset="0"/>
                <a:cs typeface="B Zar" panose="00000400000000000000" pitchFamily="2" charset="-78"/>
              </a:rPr>
              <a:t> نام سازمان را مطابق مثال داده‌شده در ذیل باکس جستجو وارد نمایید و بر دکمه جستجو کلیک کنید. در صورتی‌که شناسه </a:t>
            </a:r>
            <a:r>
              <a:rPr lang="en-US" sz="2800" dirty="0">
                <a:latin typeface="Calibri" panose="020F0502020204030204" pitchFamily="34" charset="0"/>
                <a:ea typeface="Calibri" panose="020F0502020204030204" pitchFamily="34" charset="0"/>
                <a:cs typeface="B Zar" panose="00000400000000000000" pitchFamily="2" charset="-78"/>
              </a:rPr>
              <a:t>ORCID</a:t>
            </a:r>
            <a:r>
              <a:rPr lang="fa-IR" sz="2800" dirty="0">
                <a:latin typeface="Calibri" panose="020F0502020204030204" pitchFamily="34" charset="0"/>
                <a:ea typeface="Calibri" panose="020F0502020204030204" pitchFamily="34" charset="0"/>
                <a:cs typeface="B Zar" panose="00000400000000000000" pitchFamily="2" charset="-78"/>
              </a:rPr>
              <a:t> نویسنده مورد نظر را داشته باشید با وارد کردن شناسه، نویسنده را جستجو نمایید (شکل 3</a:t>
            </a:r>
            <a:r>
              <a:rPr lang="fa-IR" sz="2800" dirty="0" smtClean="0">
                <a:latin typeface="Calibri" panose="020F0502020204030204" pitchFamily="34" charset="0"/>
                <a:ea typeface="Calibri" panose="020F0502020204030204" pitchFamily="34" charset="0"/>
                <a:cs typeface="B Zar" panose="00000400000000000000" pitchFamily="2" charset="-78"/>
              </a:rPr>
              <a:t>).</a:t>
            </a:r>
            <a:endParaRPr lang="en-US" sz="2800" dirty="0" smtClean="0">
              <a:latin typeface="Calibri" panose="020F0502020204030204" pitchFamily="34" charset="0"/>
              <a:ea typeface="Calibri" panose="020F0502020204030204" pitchFamily="34" charset="0"/>
              <a:cs typeface="B Zar" panose="00000400000000000000" pitchFamily="2" charset="-78"/>
            </a:endParaRPr>
          </a:p>
          <a:p>
            <a:pPr indent="215900" algn="just" rtl="1">
              <a:lnSpc>
                <a:spcPct val="107000"/>
              </a:lnSpc>
              <a:spcAft>
                <a:spcPts val="0"/>
              </a:spcAft>
            </a:pPr>
            <a:endParaRPr lang="en-US" sz="2800" dirty="0">
              <a:latin typeface="Calibri" panose="020F0502020204030204" pitchFamily="34" charset="0"/>
              <a:ea typeface="Calibri" panose="020F0502020204030204" pitchFamily="34" charset="0"/>
              <a:cs typeface="B Zar" panose="00000400000000000000" pitchFamily="2" charset="-78"/>
            </a:endParaRPr>
          </a:p>
          <a:p>
            <a:pPr algn="r" rtl="1">
              <a:lnSpc>
                <a:spcPct val="107000"/>
              </a:lnSpc>
              <a:spcAft>
                <a:spcPts val="800"/>
              </a:spcAft>
            </a:pPr>
            <a:r>
              <a:rPr lang="fa-IR" sz="2800" b="1" dirty="0">
                <a:latin typeface="Calibri" panose="020F0502020204030204" pitchFamily="34" charset="0"/>
                <a:ea typeface="Calibri" panose="020F0502020204030204" pitchFamily="34" charset="0"/>
                <a:cs typeface="B Zar" panose="00000400000000000000" pitchFamily="2" charset="-78"/>
              </a:rPr>
              <a:t>نکته: نام نویسندگان در زبانه جستجوی مدارک با انتخاب فیلد نویسنده نیز قابل جستجو است.</a:t>
            </a:r>
            <a:endParaRPr lang="en-US" sz="2800" dirty="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3033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دانشگاه علوم پزشکی کرمانشاه 1397</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9</a:t>
            </a:fld>
            <a:endParaRPr lang="en-US"/>
          </a:p>
        </p:txBody>
      </p:sp>
      <p:grpSp>
        <p:nvGrpSpPr>
          <p:cNvPr id="6" name="Group 5"/>
          <p:cNvGrpSpPr/>
          <p:nvPr/>
        </p:nvGrpSpPr>
        <p:grpSpPr>
          <a:xfrm>
            <a:off x="1670594" y="1473881"/>
            <a:ext cx="8895806" cy="3450816"/>
            <a:chOff x="0" y="0"/>
            <a:chExt cx="6205215" cy="265680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90" t="19824" r="1976" b="7544"/>
            <a:stretch/>
          </p:blipFill>
          <p:spPr bwMode="auto">
            <a:xfrm>
              <a:off x="446400" y="230400"/>
              <a:ext cx="5758815" cy="2425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ight Arrow 7"/>
            <p:cNvSpPr/>
            <p:nvPr/>
          </p:nvSpPr>
          <p:spPr>
            <a:xfrm>
              <a:off x="0" y="1555200"/>
              <a:ext cx="654860"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Right Arrow 8"/>
            <p:cNvSpPr/>
            <p:nvPr/>
          </p:nvSpPr>
          <p:spPr>
            <a:xfrm>
              <a:off x="0" y="2311200"/>
              <a:ext cx="654860" cy="34560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 Box 39"/>
            <p:cNvSpPr txBox="1"/>
            <p:nvPr/>
          </p:nvSpPr>
          <p:spPr>
            <a:xfrm>
              <a:off x="446400" y="0"/>
              <a:ext cx="5758815" cy="31623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fa-IR"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rPr>
                <a:t>شکل 3. جستجوی نویسندگان</a:t>
              </a:r>
              <a:endParaRPr kumimoji="0" lang="en-US" sz="1600" b="0" i="1"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pSp>
    </p:spTree>
    <p:extLst>
      <p:ext uri="{BB962C8B-B14F-4D97-AF65-F5344CB8AC3E}">
        <p14:creationId xmlns:p14="http://schemas.microsoft.com/office/powerpoint/2010/main" val="10521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xmlns=""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1307</Words>
  <Application>Microsoft Office PowerPoint</Application>
  <PresentationFormat>Custom</PresentationFormat>
  <Paragraphs>98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 on brainstorming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kums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جستجو در اسکوپوس</dc:title>
  <dc:subject>scopus</dc:subject>
  <dc:creator>Farideh Akbarzadeh</dc:creator>
  <cp:keywords>اسکوپوس</cp:keywords>
  <cp:lastModifiedBy>noavaran</cp:lastModifiedBy>
  <cp:revision>23</cp:revision>
  <dcterms:created xsi:type="dcterms:W3CDTF">2018-12-14T11:01:54Z</dcterms:created>
  <dcterms:modified xsi:type="dcterms:W3CDTF">2019-12-16T07:05:58Z</dcterms:modified>
  <cp:category>data base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